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sldIdLst>
    <p:sldId id="256" r:id="rId2"/>
    <p:sldId id="317" r:id="rId3"/>
    <p:sldId id="257" r:id="rId4"/>
    <p:sldId id="258" r:id="rId5"/>
    <p:sldId id="300" r:id="rId6"/>
    <p:sldId id="259" r:id="rId7"/>
    <p:sldId id="260" r:id="rId8"/>
    <p:sldId id="261" r:id="rId9"/>
    <p:sldId id="271" r:id="rId10"/>
    <p:sldId id="270" r:id="rId11"/>
    <p:sldId id="263" r:id="rId12"/>
    <p:sldId id="303" r:id="rId13"/>
    <p:sldId id="264" r:id="rId14"/>
    <p:sldId id="265" r:id="rId15"/>
    <p:sldId id="266" r:id="rId16"/>
    <p:sldId id="302" r:id="rId17"/>
    <p:sldId id="267" r:id="rId18"/>
    <p:sldId id="301" r:id="rId19"/>
    <p:sldId id="268" r:id="rId20"/>
    <p:sldId id="262" r:id="rId21"/>
    <p:sldId id="274" r:id="rId22"/>
    <p:sldId id="272" r:id="rId23"/>
    <p:sldId id="273" r:id="rId24"/>
    <p:sldId id="269" r:id="rId25"/>
    <p:sldId id="310" r:id="rId26"/>
    <p:sldId id="304" r:id="rId27"/>
    <p:sldId id="305" r:id="rId28"/>
    <p:sldId id="312" r:id="rId29"/>
    <p:sldId id="306" r:id="rId30"/>
    <p:sldId id="307" r:id="rId31"/>
    <p:sldId id="298" r:id="rId32"/>
    <p:sldId id="313" r:id="rId33"/>
    <p:sldId id="314" r:id="rId34"/>
    <p:sldId id="275" r:id="rId35"/>
    <p:sldId id="315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9" r:id="rId46"/>
    <p:sldId id="308" r:id="rId47"/>
    <p:sldId id="316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962" autoAdjust="0"/>
    <p:restoredTop sz="94660"/>
  </p:normalViewPr>
  <p:slideViewPr>
    <p:cSldViewPr>
      <p:cViewPr>
        <p:scale>
          <a:sx n="70" d="100"/>
          <a:sy n="70" d="100"/>
        </p:scale>
        <p:origin x="-3472" y="-1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 smtClean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646705622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71575" y="1825625"/>
            <a:ext cx="7343775" cy="4351338"/>
          </a:xfrm>
        </p:spPr>
        <p:txBody>
          <a:bodyPr vert="eaVert" rtlCol="0"/>
          <a:lstStyle/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821885217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71575" y="365125"/>
            <a:ext cx="5257800" cy="5811838"/>
          </a:xfrm>
        </p:spPr>
        <p:txBody>
          <a:bodyPr vert="eaVert" rtlCol="0"/>
          <a:lstStyle/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388830140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171575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4259178" y="987426"/>
            <a:ext cx="425881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 dirty="0"/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2"/>
          </p:nvPr>
        </p:nvSpPr>
        <p:spPr>
          <a:xfrm>
            <a:off x="1171575" y="2101850"/>
            <a:ext cx="2949178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413888850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198793978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1244" y="1709738"/>
            <a:ext cx="7579343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31244" y="4589464"/>
            <a:ext cx="7579343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4067686796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77275" y="1825625"/>
            <a:ext cx="356616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994" y="1825625"/>
            <a:ext cx="356616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0636805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3075" y="274638"/>
            <a:ext cx="6767513" cy="1143000"/>
          </a:xfrm>
        </p:spPr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71575" y="1489075"/>
            <a:ext cx="356616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71575" y="2193926"/>
            <a:ext cx="356616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949190" y="1489075"/>
            <a:ext cx="356616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949190" y="2193926"/>
            <a:ext cx="356616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31661520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510586227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15141400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1575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59179" y="987426"/>
            <a:ext cx="42573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71575" y="2101850"/>
            <a:ext cx="2949178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198712058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171575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4259178" y="987426"/>
            <a:ext cx="425881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 dirty="0"/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2"/>
          </p:nvPr>
        </p:nvSpPr>
        <p:spPr>
          <a:xfrm>
            <a:off x="1171575" y="2101850"/>
            <a:ext cx="2949178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19359647"/>
      </p:ext>
    </p:extLst>
  </p:cSld>
  <p:clrMapOvr>
    <a:masterClrMapping/>
  </p:clrMapOvr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 bwMode="lt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743075" y="365126"/>
            <a:ext cx="67722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71575" y="1825625"/>
            <a:ext cx="73437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 smtClean="0"/>
              <a:t>Fare clic per modificare gli stili del testo dello schema</a:t>
            </a:r>
          </a:p>
          <a:p>
            <a:pPr lvl="1" rtl="0"/>
            <a:r>
              <a:rPr lang="it-IT" noProof="0" dirty="0" smtClean="0"/>
              <a:t>Secondo livello</a:t>
            </a:r>
          </a:p>
          <a:p>
            <a:pPr lvl="2" rtl="0"/>
            <a:r>
              <a:rPr lang="it-IT" noProof="0" dirty="0" smtClean="0"/>
              <a:t>Terzo livello</a:t>
            </a:r>
          </a:p>
          <a:p>
            <a:pPr lvl="3" rtl="0"/>
            <a:r>
              <a:rPr lang="it-IT" noProof="0" dirty="0" smtClean="0"/>
              <a:t>Quarto livello</a:t>
            </a:r>
          </a:p>
          <a:p>
            <a:pPr lvl="4" rtl="0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171575" y="6356351"/>
            <a:ext cx="1914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A402C41-D5D7-48F6-8065-BCA96B3B680A}" type="datetimeFigureOut">
              <a:rPr lang="it-IT" smtClean="0"/>
              <a:pPr/>
              <a:t>19-12-2017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2D5A6F1-8D34-4265-BC72-55CE364DE33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>
    <mc:Choice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jpeg"/><Relationship Id="rId10" Type="http://schemas.openxmlformats.org/officeDocument/2006/relationships/image" Target="../media/image56.png"/><Relationship Id="rId11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Relationship Id="rId3" Type="http://schemas.openxmlformats.org/officeDocument/2006/relationships/hyperlink" Target="https://studio.code.org/c/39135765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80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emf"/><Relationship Id="rId3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108.jpeg"/><Relationship Id="rId5" Type="http://schemas.openxmlformats.org/officeDocument/2006/relationships/image" Target="../media/image39.jpeg"/><Relationship Id="rId6" Type="http://schemas.openxmlformats.org/officeDocument/2006/relationships/image" Target="../media/image13.jpeg"/><Relationship Id="rId7" Type="http://schemas.openxmlformats.org/officeDocument/2006/relationships/image" Target="../media/image15.jpeg"/><Relationship Id="rId8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at.uniroma3.it/users/primari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slide" Target="slide6.xml"/><Relationship Id="rId10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IN%20UN%20COPPO.mp3" TargetMode="External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6851" y="2971800"/>
            <a:ext cx="83502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small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Matematica avvincente nella scuola primaria. </a:t>
            </a:r>
            <a:r>
              <a:rPr lang="it-IT" sz="3200" b="1" cap="small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Un’esperienza sul campo</a:t>
            </a:r>
            <a:endParaRPr lang="it-IT" sz="2800" b="1" cap="small" spc="0" dirty="0">
              <a:ln w="1905"/>
              <a:solidFill>
                <a:schemeClr val="accent5">
                  <a:lumMod val="5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Franklin Gothic Boo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91680" y="1828800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Pubblicazioni online del Laboratorio di Matematica per la Formazione Primaria, Dipartimento di Scienze della Formazione, Università Roma Tre</a:t>
            </a:r>
          </a:p>
        </p:txBody>
      </p:sp>
      <p:pic>
        <p:nvPicPr>
          <p:cNvPr id="6" name="Immagine 5" descr="logo_Matprimari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2327" y="533400"/>
            <a:ext cx="237934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588397" y="4419600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Felicia</a:t>
            </a:r>
            <a:r>
              <a:rPr lang="it-IT" sz="24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Savino</a:t>
            </a:r>
            <a:endParaRPr lang="it-IT" sz="2400" dirty="0"/>
          </a:p>
        </p:txBody>
      </p:sp>
      <p:sp>
        <p:nvSpPr>
          <p:cNvPr id="9" name="Rettangolo 8"/>
          <p:cNvSpPr/>
          <p:nvPr/>
        </p:nvSpPr>
        <p:spPr>
          <a:xfrm>
            <a:off x="5867400" y="5943600"/>
            <a:ext cx="1865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Dicembre 2017</a:t>
            </a:r>
            <a:endParaRPr lang="it-IT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171112_162042_HDR.jpg"/>
          <p:cNvPicPr>
            <a:picLocks noChangeAspect="1"/>
          </p:cNvPicPr>
          <p:nvPr/>
        </p:nvPicPr>
        <p:blipFill>
          <a:blip r:embed="rId2" cstate="print"/>
          <a:srcRect l="13775" t="23750" r="35038" b="14301"/>
          <a:stretch>
            <a:fillRect/>
          </a:stretch>
        </p:blipFill>
        <p:spPr>
          <a:xfrm>
            <a:off x="6732240" y="1628800"/>
            <a:ext cx="1872208" cy="169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uppo 8"/>
          <p:cNvGrpSpPr/>
          <p:nvPr/>
        </p:nvGrpSpPr>
        <p:grpSpPr>
          <a:xfrm>
            <a:off x="323528" y="1700808"/>
            <a:ext cx="3528391" cy="2246130"/>
            <a:chOff x="4572000" y="2668593"/>
            <a:chExt cx="4415577" cy="3006537"/>
          </a:xfrm>
        </p:grpSpPr>
        <p:pic>
          <p:nvPicPr>
            <p:cNvPr id="2" name="Immagine 1" descr="20141213_180236.jpg"/>
            <p:cNvPicPr>
              <a:picLocks noChangeAspect="1"/>
            </p:cNvPicPr>
            <p:nvPr/>
          </p:nvPicPr>
          <p:blipFill>
            <a:blip r:embed="rId3" cstate="print"/>
            <a:srcRect l="5943" r="16797"/>
            <a:stretch>
              <a:fillRect/>
            </a:stretch>
          </p:blipFill>
          <p:spPr>
            <a:xfrm rot="734178">
              <a:off x="6225473" y="4090954"/>
              <a:ext cx="2339310" cy="15841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Immagine 6" descr="20141212_14333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212976"/>
              <a:ext cx="2232248" cy="13393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Immagine 7" descr="20141213_180339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0530924">
              <a:off x="6680956" y="2668593"/>
              <a:ext cx="2306621" cy="13839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1" name="Rettangolo 10"/>
          <p:cNvSpPr/>
          <p:nvPr/>
        </p:nvSpPr>
        <p:spPr>
          <a:xfrm>
            <a:off x="179512" y="908720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Per il mercatino di </a:t>
            </a:r>
            <a:r>
              <a:rPr lang="it-IT" sz="28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Natale…</a:t>
            </a:r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 </a:t>
            </a:r>
            <a:endParaRPr lang="it-IT" sz="28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426968" y="1124744"/>
            <a:ext cx="4717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…realizziamo</a:t>
            </a:r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 il </a:t>
            </a:r>
            <a:r>
              <a:rPr lang="it-IT" sz="28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braccialino</a:t>
            </a:r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 dell’amicizia</a:t>
            </a:r>
            <a:endParaRPr lang="it-IT" sz="28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211960" y="335699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La sequenza di movimenti è un algoritmo iterativo!</a:t>
            </a:r>
            <a:endParaRPr lang="it-IT" sz="28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203848" y="5373216"/>
            <a:ext cx="2664296" cy="1152128"/>
            <a:chOff x="4283968" y="3501008"/>
            <a:chExt cx="3384376" cy="1440160"/>
          </a:xfrm>
        </p:grpSpPr>
        <p:sp>
          <p:nvSpPr>
            <p:cNvPr id="16" name="Fumetto 3 15"/>
            <p:cNvSpPr/>
            <p:nvPr/>
          </p:nvSpPr>
          <p:spPr>
            <a:xfrm>
              <a:off x="4283968" y="3501008"/>
              <a:ext cx="3384376" cy="1440160"/>
            </a:xfrm>
            <a:prstGeom prst="wedgeEllipseCallout">
              <a:avLst>
                <a:gd name="adj1" fmla="val 59819"/>
                <a:gd name="adj2" fmla="val 6913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644008" y="3722402"/>
              <a:ext cx="2808312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solidFill>
                    <a:schemeClr val="accent5">
                      <a:lumMod val="50000"/>
                    </a:schemeClr>
                  </a:solidFill>
                </a:rPr>
                <a:t>Con il mio aiuto puoi farcela!</a:t>
              </a:r>
              <a:endParaRPr lang="it-IT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119664" y="4221088"/>
            <a:ext cx="2981456" cy="1152128"/>
            <a:chOff x="539552" y="4653136"/>
            <a:chExt cx="3880866" cy="1440160"/>
          </a:xfrm>
        </p:grpSpPr>
        <p:sp>
          <p:nvSpPr>
            <p:cNvPr id="19" name="Fumetto 3 18"/>
            <p:cNvSpPr/>
            <p:nvPr/>
          </p:nvSpPr>
          <p:spPr>
            <a:xfrm>
              <a:off x="539552" y="4653136"/>
              <a:ext cx="3744416" cy="1440160"/>
            </a:xfrm>
            <a:prstGeom prst="wedgeEllipseCallout">
              <a:avLst>
                <a:gd name="adj1" fmla="val -57932"/>
                <a:gd name="adj2" fmla="val 7955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74540" y="4814837"/>
              <a:ext cx="3645878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solidFill>
                    <a:schemeClr val="accent5">
                      <a:lumMod val="50000"/>
                    </a:schemeClr>
                  </a:solidFill>
                </a:rPr>
                <a:t>Piango perché non riesco a </a:t>
              </a:r>
              <a:r>
                <a:rPr lang="it-IT" sz="2400" dirty="0" err="1" smtClean="0">
                  <a:solidFill>
                    <a:schemeClr val="accent5">
                      <a:lumMod val="50000"/>
                    </a:schemeClr>
                  </a:solidFill>
                </a:rPr>
                <a:t>farlo…</a:t>
              </a:r>
              <a:endParaRPr lang="it-IT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0" y="4149080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Infine misuriamo la bustina per ritagliare i cartoncini</a:t>
            </a:r>
            <a:endParaRPr lang="it-IT" sz="28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8" name="Titolo 9"/>
          <p:cNvSpPr txBox="1">
            <a:spLocks/>
          </p:cNvSpPr>
          <p:nvPr/>
        </p:nvSpPr>
        <p:spPr>
          <a:xfrm>
            <a:off x="1331640" y="0"/>
            <a:ext cx="65527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Book" pitchFamily="34" charset="0"/>
                <a:ea typeface="+mj-ea"/>
                <a:cs typeface="+mj-cs"/>
              </a:rPr>
              <a:t>Movimento e manualità</a:t>
            </a:r>
            <a:endParaRPr kumimoji="0" lang="it-IT" sz="4800" b="1" i="0" u="none" strike="noStrike" kern="1200" cap="none" spc="0" normalizeH="0" baseline="0" noProof="0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/>
          <p:cNvGrpSpPr/>
          <p:nvPr/>
        </p:nvGrpSpPr>
        <p:grpSpPr>
          <a:xfrm>
            <a:off x="539552" y="1340768"/>
            <a:ext cx="3312368" cy="2627891"/>
            <a:chOff x="251520" y="1124744"/>
            <a:chExt cx="2583904" cy="1954073"/>
          </a:xfrm>
        </p:grpSpPr>
        <p:pic>
          <p:nvPicPr>
            <p:cNvPr id="5" name="Immagine 4" descr="20150325_150214.jpg"/>
            <p:cNvPicPr>
              <a:picLocks noChangeAspect="1"/>
            </p:cNvPicPr>
            <p:nvPr/>
          </p:nvPicPr>
          <p:blipFill>
            <a:blip r:embed="rId2" cstate="print">
              <a:lum contrast="10000"/>
            </a:blip>
            <a:srcRect l="7904" r="8634"/>
            <a:stretch>
              <a:fillRect/>
            </a:stretch>
          </p:blipFill>
          <p:spPr>
            <a:xfrm rot="10800000">
              <a:off x="467544" y="1124744"/>
              <a:ext cx="2088232" cy="15012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CasellaDiTesto 16"/>
            <p:cNvSpPr txBox="1"/>
            <p:nvPr/>
          </p:nvSpPr>
          <p:spPr>
            <a:xfrm>
              <a:off x="251520" y="2689756"/>
              <a:ext cx="2583904" cy="389061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RACCOGLIERE INSIEME TUTTE LE “PAROLE CHIAVE”</a:t>
              </a:r>
              <a:endParaRPr lang="it-IT" sz="14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4788024" y="1340768"/>
            <a:ext cx="3448000" cy="2395427"/>
            <a:chOff x="3131840" y="1503579"/>
            <a:chExt cx="2583904" cy="1770197"/>
          </a:xfrm>
        </p:grpSpPr>
        <p:pic>
          <p:nvPicPr>
            <p:cNvPr id="716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864" y="1503579"/>
              <a:ext cx="2152650" cy="13335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CasellaDiTesto 17"/>
            <p:cNvSpPr txBox="1"/>
            <p:nvPr/>
          </p:nvSpPr>
          <p:spPr>
            <a:xfrm>
              <a:off x="3131840" y="2887122"/>
              <a:ext cx="2583904" cy="386654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DECIDERE COME COLLEGARLE ALLA PAROLA PRINCIPALE </a:t>
              </a:r>
              <a:endParaRPr lang="it-IT" sz="14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755576" y="4365105"/>
            <a:ext cx="3168352" cy="2323419"/>
            <a:chOff x="6156176" y="2348880"/>
            <a:chExt cx="2526484" cy="174932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0192" y="2348880"/>
              <a:ext cx="2206398" cy="13163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CasellaDiTesto 18"/>
            <p:cNvSpPr txBox="1"/>
            <p:nvPr/>
          </p:nvSpPr>
          <p:spPr>
            <a:xfrm>
              <a:off x="6156176" y="3704268"/>
              <a:ext cx="2526484" cy="393938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STABILIRE UNA RETE </a:t>
              </a:r>
              <a:r>
                <a:rPr lang="it-IT" sz="1400" b="1" dirty="0" err="1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DI</a:t>
              </a:r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 NESSI TRA PAROLE CHIAVE </a:t>
              </a:r>
              <a:endParaRPr lang="it-IT" sz="14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endParaRPr>
            </a:p>
          </p:txBody>
        </p:sp>
      </p:grpSp>
      <p:sp>
        <p:nvSpPr>
          <p:cNvPr id="32" name="Rettangolo 31"/>
          <p:cNvSpPr/>
          <p:nvPr/>
        </p:nvSpPr>
        <p:spPr>
          <a:xfrm>
            <a:off x="1869122" y="0"/>
            <a:ext cx="53944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Mappe in matematica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4427984" y="4163482"/>
            <a:ext cx="4176464" cy="2505878"/>
            <a:chOff x="4427984" y="4163482"/>
            <a:chExt cx="4176464" cy="2505878"/>
          </a:xfrm>
        </p:grpSpPr>
        <p:pic>
          <p:nvPicPr>
            <p:cNvPr id="36" name="Immagine 35" descr="20150107_15305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7984" y="4163482"/>
              <a:ext cx="4176464" cy="25058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Immagine 12" descr="20150424_154829.jpg"/>
            <p:cNvPicPr>
              <a:picLocks noChangeAspect="1"/>
            </p:cNvPicPr>
            <p:nvPr/>
          </p:nvPicPr>
          <p:blipFill>
            <a:blip r:embed="rId6" cstate="print"/>
            <a:srcRect l="41029" t="75383" r="40508" b="5812"/>
            <a:stretch>
              <a:fillRect/>
            </a:stretch>
          </p:blipFill>
          <p:spPr>
            <a:xfrm rot="10800000">
              <a:off x="6876256" y="5645245"/>
              <a:ext cx="1440160" cy="88009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79712" y="0"/>
            <a:ext cx="53912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Mappe in matematica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79512" y="1196752"/>
            <a:ext cx="4176464" cy="3058512"/>
            <a:chOff x="259904" y="3573016"/>
            <a:chExt cx="2583904" cy="1737371"/>
          </a:xfrm>
        </p:grpSpPr>
        <p:pic>
          <p:nvPicPr>
            <p:cNvPr id="5" name="Immagine 4" descr="20141126_14384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573016"/>
              <a:ext cx="2280254" cy="13681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CasellaDiTesto 5"/>
            <p:cNvSpPr txBox="1"/>
            <p:nvPr/>
          </p:nvSpPr>
          <p:spPr>
            <a:xfrm>
              <a:off x="259904" y="5013175"/>
              <a:ext cx="2583904" cy="297212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PROPORRE, SPERIMENTARE E CONDIVIDERE I COLLEGAMENTI</a:t>
              </a:r>
              <a:endParaRPr lang="it-IT" sz="14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067480" y="1556791"/>
            <a:ext cx="3744608" cy="2564352"/>
            <a:chOff x="3131840" y="3924614"/>
            <a:chExt cx="2448272" cy="1646179"/>
          </a:xfrm>
        </p:grpSpPr>
        <p:grpSp>
          <p:nvGrpSpPr>
            <p:cNvPr id="8" name="Gruppo 23"/>
            <p:cNvGrpSpPr/>
            <p:nvPr/>
          </p:nvGrpSpPr>
          <p:grpSpPr>
            <a:xfrm>
              <a:off x="3131840" y="3924614"/>
              <a:ext cx="2448272" cy="1376594"/>
              <a:chOff x="3203848" y="3924614"/>
              <a:chExt cx="2448272" cy="1376594"/>
            </a:xfrm>
          </p:grpSpPr>
          <p:pic>
            <p:nvPicPr>
              <p:cNvPr id="10" name="Immagine 9" descr="20171111_183713_HDR.jpg"/>
              <p:cNvPicPr>
                <a:picLocks noChangeAspect="1"/>
              </p:cNvPicPr>
              <p:nvPr/>
            </p:nvPicPr>
            <p:blipFill>
              <a:blip r:embed="rId3" cstate="print"/>
              <a:srcRect b="5901"/>
              <a:stretch>
                <a:fillRect/>
              </a:stretch>
            </p:blipFill>
            <p:spPr>
              <a:xfrm>
                <a:off x="3203848" y="3924614"/>
                <a:ext cx="1542429" cy="10885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" name="Immagine 10" descr="20141110_104336.jpg"/>
              <p:cNvPicPr>
                <a:picLocks noChangeAspect="1"/>
              </p:cNvPicPr>
              <p:nvPr/>
            </p:nvPicPr>
            <p:blipFill>
              <a:blip r:embed="rId4" cstate="print"/>
              <a:srcRect l="10626" t="19813" r="21650" b="11938"/>
              <a:stretch>
                <a:fillRect/>
              </a:stretch>
            </p:blipFill>
            <p:spPr>
              <a:xfrm>
                <a:off x="4103947" y="4365104"/>
                <a:ext cx="1548173" cy="93610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9" name="CasellaDiTesto 8"/>
            <p:cNvSpPr txBox="1"/>
            <p:nvPr/>
          </p:nvSpPr>
          <p:spPr>
            <a:xfrm>
              <a:off x="3278686" y="5373216"/>
              <a:ext cx="2165668" cy="197577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DEFINIRE LA STRUTTURA DELLA MAPPA</a:t>
              </a:r>
              <a:endParaRPr lang="it-IT" sz="14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619672" y="4725145"/>
            <a:ext cx="5832648" cy="1852281"/>
            <a:chOff x="5723112" y="5229200"/>
            <a:chExt cx="3420888" cy="891402"/>
          </a:xfrm>
        </p:grpSpPr>
        <p:pic>
          <p:nvPicPr>
            <p:cNvPr id="13" name="Immagine 12" descr="20150529_160858.jpg"/>
            <p:cNvPicPr>
              <a:picLocks noChangeAspect="1"/>
            </p:cNvPicPr>
            <p:nvPr/>
          </p:nvPicPr>
          <p:blipFill>
            <a:blip r:embed="rId5" cstate="print"/>
            <a:srcRect t="33333" b="36667"/>
            <a:stretch>
              <a:fillRect/>
            </a:stretch>
          </p:blipFill>
          <p:spPr>
            <a:xfrm rot="10800000">
              <a:off x="5723112" y="5229200"/>
              <a:ext cx="3420888" cy="6480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CasellaDiTesto 13"/>
            <p:cNvSpPr txBox="1"/>
            <p:nvPr/>
          </p:nvSpPr>
          <p:spPr>
            <a:xfrm>
              <a:off x="5935151" y="5972486"/>
              <a:ext cx="2994352" cy="148116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COLLEGARE LE MAPPE: </a:t>
              </a:r>
              <a:r>
                <a:rPr lang="it-IT" sz="1400" b="1" dirty="0" err="1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iL</a:t>
              </a:r>
              <a:r>
                <a:rPr lang="it-IT" sz="1400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Franklin Gothic Book" pitchFamily="34" charset="0"/>
                </a:rPr>
                <a:t> VASTO MONDO DELLA MATEMATICA</a:t>
              </a:r>
              <a:endParaRPr lang="it-IT" sz="14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3528" y="256490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Un viaggio affascinante nel mondo della geometria attraverso un racconto diviso in “episodi” in cui i protagonisti sono i bambini della classe …</a:t>
            </a:r>
          </a:p>
        </p:txBody>
      </p:sp>
      <p:sp>
        <p:nvSpPr>
          <p:cNvPr id="6146" name="AutoShape 2" descr="Risultati immagini per flatlan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48" name="Picture 4" descr="Risultati immagini per flatlan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300122" cy="2023498"/>
          </a:xfrm>
          <a:prstGeom prst="rect">
            <a:avLst/>
          </a:prstGeom>
          <a:noFill/>
        </p:spPr>
      </p:pic>
      <p:pic>
        <p:nvPicPr>
          <p:cNvPr id="16" name="Immagine 15" descr="20141110_104401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5901" r="60237" b="65750"/>
          <a:stretch>
            <a:fillRect/>
          </a:stretch>
        </p:blipFill>
        <p:spPr>
          <a:xfrm>
            <a:off x="1907704" y="3573015"/>
            <a:ext cx="5112568" cy="310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380312" cy="841248"/>
          </a:xfrm>
        </p:spPr>
        <p:txBody>
          <a:bodyPr>
            <a:norm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In viaggio verso il pianeta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Mat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339752" y="1340768"/>
            <a:ext cx="4176464" cy="4293096"/>
            <a:chOff x="1979712" y="1124744"/>
            <a:chExt cx="5112568" cy="5486400"/>
          </a:xfrm>
        </p:grpSpPr>
        <p:pic>
          <p:nvPicPr>
            <p:cNvPr id="2" name="Immagine 1" descr="20141110_104401.jpg"/>
            <p:cNvPicPr>
              <a:picLocks noChangeAspect="1"/>
            </p:cNvPicPr>
            <p:nvPr/>
          </p:nvPicPr>
          <p:blipFill>
            <a:blip r:embed="rId2" cstate="print"/>
            <a:srcRect l="68512" r="3926" b="65875"/>
            <a:stretch>
              <a:fillRect/>
            </a:stretch>
          </p:blipFill>
          <p:spPr>
            <a:xfrm>
              <a:off x="4427984" y="4618161"/>
              <a:ext cx="2664296" cy="1979191"/>
            </a:xfrm>
            <a:prstGeom prst="rect">
              <a:avLst/>
            </a:prstGeom>
          </p:spPr>
        </p:pic>
        <p:pic>
          <p:nvPicPr>
            <p:cNvPr id="3" name="Immagine 2" descr="20141110_104401.jpg"/>
            <p:cNvPicPr>
              <a:picLocks noChangeAspect="1"/>
            </p:cNvPicPr>
            <p:nvPr/>
          </p:nvPicPr>
          <p:blipFill>
            <a:blip r:embed="rId3" cstate="print"/>
            <a:srcRect l="40950" r="33063"/>
            <a:stretch>
              <a:fillRect/>
            </a:stretch>
          </p:blipFill>
          <p:spPr>
            <a:xfrm>
              <a:off x="1979712" y="1124744"/>
              <a:ext cx="2520280" cy="5486400"/>
            </a:xfrm>
            <a:prstGeom prst="rect">
              <a:avLst/>
            </a:prstGeom>
          </p:spPr>
        </p:pic>
        <p:pic>
          <p:nvPicPr>
            <p:cNvPr id="4" name="Immagine 3" descr="20141110_104401.jpg"/>
            <p:cNvPicPr>
              <a:picLocks noChangeAspect="1"/>
            </p:cNvPicPr>
            <p:nvPr/>
          </p:nvPicPr>
          <p:blipFill>
            <a:blip r:embed="rId4" cstate="print"/>
            <a:srcRect l="7384" t="34097" r="62692"/>
            <a:stretch>
              <a:fillRect/>
            </a:stretch>
          </p:blipFill>
          <p:spPr>
            <a:xfrm>
              <a:off x="4355976" y="1124744"/>
              <a:ext cx="2736304" cy="361568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2123728" y="169476"/>
            <a:ext cx="5040560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PRIMO EPISODIO: LA PARTENZA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602128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La traiettoria della navicella spaziale descrive dei percorsi che vengono rappresentati da diversi tipi di linee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97468"/>
            <a:ext cx="5544616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SECONDO EPISODIO: SPACELANDIA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113693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Costruzione di modelli di solidi, </a:t>
            </a:r>
          </a:p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Osservazione e classificazione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988840"/>
            <a:ext cx="3384376" cy="1980088"/>
            <a:chOff x="1691680" y="1268760"/>
            <a:chExt cx="3708192" cy="2196112"/>
          </a:xfrm>
        </p:grpSpPr>
        <p:pic>
          <p:nvPicPr>
            <p:cNvPr id="7" name="Immagine 6" descr="20141119_15533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9872" y="1268760"/>
              <a:ext cx="1980000" cy="118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Immagine 5" descr="20141119_155316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680" y="1556792"/>
              <a:ext cx="1980000" cy="118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Immagine 7" descr="20141119_15535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792" y="2276872"/>
              <a:ext cx="1980000" cy="118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6" name="CasellaDiTesto 25"/>
          <p:cNvSpPr txBox="1"/>
          <p:nvPr/>
        </p:nvSpPr>
        <p:spPr>
          <a:xfrm>
            <a:off x="2771800" y="6206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Il mondo a tre dimensioni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004048" y="234888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Ecco pronta la città di </a:t>
            </a:r>
            <a:r>
              <a:rPr lang="it-IT" sz="20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Spacelandia</a:t>
            </a: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!</a:t>
            </a:r>
          </a:p>
        </p:txBody>
      </p:sp>
      <p:pic>
        <p:nvPicPr>
          <p:cNvPr id="28" name="Immagine 27" descr="20150205_145847.jpg"/>
          <p:cNvPicPr>
            <a:picLocks noChangeAspect="1"/>
          </p:cNvPicPr>
          <p:nvPr/>
        </p:nvPicPr>
        <p:blipFill>
          <a:blip r:embed="rId5" cstate="print"/>
          <a:srcRect l="4384" r="11708"/>
          <a:stretch>
            <a:fillRect/>
          </a:stretch>
        </p:blipFill>
        <p:spPr>
          <a:xfrm>
            <a:off x="3995936" y="3140968"/>
            <a:ext cx="4968552" cy="3552848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467544" y="4149080"/>
            <a:ext cx="2664296" cy="1152128"/>
            <a:chOff x="4283968" y="3501008"/>
            <a:chExt cx="3384376" cy="1440160"/>
          </a:xfrm>
        </p:grpSpPr>
        <p:sp>
          <p:nvSpPr>
            <p:cNvPr id="30" name="Fumetto 3 29"/>
            <p:cNvSpPr/>
            <p:nvPr/>
          </p:nvSpPr>
          <p:spPr>
            <a:xfrm>
              <a:off x="4283968" y="3501008"/>
              <a:ext cx="3384376" cy="1440160"/>
            </a:xfrm>
            <a:prstGeom prst="wedgeEllipseCallout">
              <a:avLst>
                <a:gd name="adj1" fmla="val 59819"/>
                <a:gd name="adj2" fmla="val 6913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4644008" y="3722402"/>
              <a:ext cx="2808312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Oggi mi sono divertito!</a:t>
              </a:r>
              <a:endParaRPr lang="it-IT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467544" y="5373216"/>
            <a:ext cx="2664296" cy="1152128"/>
            <a:chOff x="4283968" y="3501008"/>
            <a:chExt cx="3384376" cy="1440160"/>
          </a:xfrm>
        </p:grpSpPr>
        <p:sp>
          <p:nvSpPr>
            <p:cNvPr id="33" name="Fumetto 3 32"/>
            <p:cNvSpPr/>
            <p:nvPr/>
          </p:nvSpPr>
          <p:spPr>
            <a:xfrm>
              <a:off x="4283968" y="3501008"/>
              <a:ext cx="3384376" cy="1440160"/>
            </a:xfrm>
            <a:prstGeom prst="wedgeEllipseCallout">
              <a:avLst>
                <a:gd name="adj1" fmla="val -59022"/>
                <a:gd name="adj2" fmla="val 6321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644008" y="3722402"/>
              <a:ext cx="2808312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È bello lavorare </a:t>
              </a:r>
              <a:r>
                <a:rPr lang="it-IT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insieme…</a:t>
              </a:r>
              <a:endParaRPr lang="it-IT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97468"/>
            <a:ext cx="5544616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SECONDO EPISODIO: SPACELANDIA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357301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Osservazione dello sviluppo dei solidi tramite il software “</a:t>
            </a:r>
            <a:r>
              <a:rPr lang="it-IT" sz="20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Poly</a:t>
            </a: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“ (vers. 1.12)</a:t>
            </a:r>
          </a:p>
        </p:txBody>
      </p:sp>
      <p:grpSp>
        <p:nvGrpSpPr>
          <p:cNvPr id="9" name="Gruppo 17"/>
          <p:cNvGrpSpPr/>
          <p:nvPr/>
        </p:nvGrpSpPr>
        <p:grpSpPr>
          <a:xfrm>
            <a:off x="251520" y="4221088"/>
            <a:ext cx="8712968" cy="2592288"/>
            <a:chOff x="179512" y="4044601"/>
            <a:chExt cx="8892688" cy="27687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11407"/>
            <a:stretch>
              <a:fillRect/>
            </a:stretch>
          </p:blipFill>
          <p:spPr bwMode="auto">
            <a:xfrm>
              <a:off x="179512" y="4046157"/>
              <a:ext cx="2664296" cy="1327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7470"/>
            <a:stretch>
              <a:fillRect/>
            </a:stretch>
          </p:blipFill>
          <p:spPr bwMode="auto">
            <a:xfrm>
              <a:off x="3275856" y="4059340"/>
              <a:ext cx="2664000" cy="1313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6486"/>
            <a:stretch>
              <a:fillRect/>
            </a:stretch>
          </p:blipFill>
          <p:spPr bwMode="auto">
            <a:xfrm>
              <a:off x="6372199" y="4044601"/>
              <a:ext cx="2664000" cy="1328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6486"/>
            <a:stretch>
              <a:fillRect/>
            </a:stretch>
          </p:blipFill>
          <p:spPr bwMode="auto">
            <a:xfrm>
              <a:off x="179512" y="5412749"/>
              <a:ext cx="2664000" cy="1400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b="7470"/>
            <a:stretch>
              <a:fillRect/>
            </a:stretch>
          </p:blipFill>
          <p:spPr bwMode="auto">
            <a:xfrm>
              <a:off x="6372200" y="5408757"/>
              <a:ext cx="2700000" cy="1404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r="935" b="7501"/>
            <a:stretch>
              <a:fillRect/>
            </a:stretch>
          </p:blipFill>
          <p:spPr bwMode="auto">
            <a:xfrm>
              <a:off x="3275856" y="5409376"/>
              <a:ext cx="2674459" cy="14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CasellaDiTesto 25"/>
          <p:cNvSpPr txBox="1"/>
          <p:nvPr/>
        </p:nvSpPr>
        <p:spPr>
          <a:xfrm>
            <a:off x="2771800" y="6206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Il mondo a tre dimensioni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4716016" y="1268760"/>
            <a:ext cx="3618321" cy="2198483"/>
            <a:chOff x="5264081" y="1484784"/>
            <a:chExt cx="3618321" cy="2198483"/>
          </a:xfrm>
        </p:grpSpPr>
        <p:pic>
          <p:nvPicPr>
            <p:cNvPr id="25" name="Immagine 24" descr="Austria.png"/>
            <p:cNvPicPr>
              <a:picLocks noChangeAspect="1"/>
            </p:cNvPicPr>
            <p:nvPr/>
          </p:nvPicPr>
          <p:blipFill>
            <a:blip r:embed="rId8" cstate="print"/>
            <a:srcRect l="16648" r="8309"/>
            <a:stretch>
              <a:fillRect/>
            </a:stretch>
          </p:blipFill>
          <p:spPr>
            <a:xfrm>
              <a:off x="7452320" y="1484784"/>
              <a:ext cx="1430082" cy="12961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Immagine 26" descr="Londra_3.jpg"/>
            <p:cNvPicPr>
              <a:picLocks noChangeAspect="1"/>
            </p:cNvPicPr>
            <p:nvPr/>
          </p:nvPicPr>
          <p:blipFill>
            <a:blip r:embed="rId9" cstate="print"/>
            <a:srcRect l="35798" r="31214"/>
            <a:stretch>
              <a:fillRect/>
            </a:stretch>
          </p:blipFill>
          <p:spPr>
            <a:xfrm>
              <a:off x="5264081" y="2063973"/>
              <a:ext cx="748079" cy="15090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Immagine 27" descr="Scarpa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60232" y="2636912"/>
              <a:ext cx="1464897" cy="10463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Immagine 28" descr="Dubai_5.jpg"/>
            <p:cNvPicPr>
              <a:picLocks noChangeAspect="1"/>
            </p:cNvPicPr>
            <p:nvPr/>
          </p:nvPicPr>
          <p:blipFill>
            <a:blip r:embed="rId11" cstate="print"/>
            <a:srcRect l="16121"/>
            <a:stretch>
              <a:fillRect/>
            </a:stretch>
          </p:blipFill>
          <p:spPr>
            <a:xfrm>
              <a:off x="6049342" y="1772816"/>
              <a:ext cx="1195791" cy="14256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0" name="CasellaDiTesto 29"/>
          <p:cNvSpPr txBox="1"/>
          <p:nvPr/>
        </p:nvSpPr>
        <p:spPr>
          <a:xfrm>
            <a:off x="827584" y="170080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Abitazioni  particolari in giro per il </a:t>
            </a:r>
            <a:r>
              <a:rPr lang="it-IT" sz="20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mondo…</a:t>
            </a:r>
            <a:endParaRPr lang="it-IT" sz="2000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51720" y="97468"/>
            <a:ext cx="4752528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TERZO EPISODIO: FLATLANDIA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71800" y="6206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Il mondo a due dimensioni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39552" y="4685074"/>
            <a:ext cx="243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Lo sviluppo dei solidi</a:t>
            </a:r>
            <a:endParaRPr lang="it-IT" sz="20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491880" y="4653136"/>
            <a:ext cx="2825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Osservare e classificare </a:t>
            </a: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Le figure piane</a:t>
            </a:r>
            <a:endParaRPr lang="it-IT" sz="20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20" name="Immagine 19" descr="20171112_123832_HDR.jpg"/>
          <p:cNvPicPr>
            <a:picLocks noChangeAspect="1"/>
          </p:cNvPicPr>
          <p:nvPr/>
        </p:nvPicPr>
        <p:blipFill>
          <a:blip r:embed="rId2" cstate="print"/>
          <a:srcRect l="15742"/>
          <a:stretch>
            <a:fillRect/>
          </a:stretch>
        </p:blipFill>
        <p:spPr>
          <a:xfrm>
            <a:off x="4067944" y="5445224"/>
            <a:ext cx="1296144" cy="1153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magine 20" descr="20171112_123852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139190"/>
            <a:ext cx="1944216" cy="145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ttangolo 21"/>
          <p:cNvSpPr/>
          <p:nvPr/>
        </p:nvSpPr>
        <p:spPr>
          <a:xfrm>
            <a:off x="6732240" y="4437112"/>
            <a:ext cx="1964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Inventare  giochi</a:t>
            </a: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matematici</a:t>
            </a:r>
            <a:endParaRPr lang="it-IT" sz="20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23" name="Immagine 22" descr="20171112_170042_HDR.jpg"/>
          <p:cNvPicPr>
            <a:picLocks noChangeAspect="1"/>
          </p:cNvPicPr>
          <p:nvPr/>
        </p:nvPicPr>
        <p:blipFill>
          <a:blip r:embed="rId4" cstate="print"/>
          <a:srcRect l="20075" t="4851" r="23225" b="6951"/>
          <a:stretch>
            <a:fillRect/>
          </a:stretch>
        </p:blipFill>
        <p:spPr>
          <a:xfrm>
            <a:off x="7092280" y="5085184"/>
            <a:ext cx="1334393" cy="15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magine 24" descr="20150205_145858.jpg"/>
          <p:cNvPicPr>
            <a:picLocks noChangeAspect="1"/>
          </p:cNvPicPr>
          <p:nvPr/>
        </p:nvPicPr>
        <p:blipFill>
          <a:blip r:embed="rId5" cstate="print"/>
          <a:srcRect l="10626" r="6688"/>
          <a:stretch>
            <a:fillRect/>
          </a:stretch>
        </p:blipFill>
        <p:spPr>
          <a:xfrm>
            <a:off x="1043608" y="1124744"/>
            <a:ext cx="4752528" cy="3448594"/>
          </a:xfrm>
          <a:prstGeom prst="rect">
            <a:avLst/>
          </a:prstGeom>
        </p:spPr>
      </p:pic>
      <p:pic>
        <p:nvPicPr>
          <p:cNvPr id="26" name="Immagine 25" descr="20150204_1545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300193" y="1772817"/>
            <a:ext cx="3240359" cy="19442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51720" y="116632"/>
            <a:ext cx="5040560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QUARTO EPISODIO: LINELANDIA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486916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GIOCARE CON LE </a:t>
            </a:r>
            <a:r>
              <a:rPr lang="it-IT" sz="20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LINEE…</a:t>
            </a:r>
            <a:endParaRPr lang="it-IT" sz="2000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64088" y="148478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 tu, che linea sei?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683568" y="5229200"/>
            <a:ext cx="2448272" cy="1438647"/>
            <a:chOff x="683568" y="5229200"/>
            <a:chExt cx="2448272" cy="1438647"/>
          </a:xfrm>
        </p:grpSpPr>
        <p:grpSp>
          <p:nvGrpSpPr>
            <p:cNvPr id="12" name="Gruppo 11"/>
            <p:cNvGrpSpPr/>
            <p:nvPr/>
          </p:nvGrpSpPr>
          <p:grpSpPr>
            <a:xfrm>
              <a:off x="683568" y="5229200"/>
              <a:ext cx="1903183" cy="1438647"/>
              <a:chOff x="4397009" y="4957123"/>
              <a:chExt cx="2411456" cy="1710724"/>
            </a:xfrm>
          </p:grpSpPr>
          <p:pic>
            <p:nvPicPr>
              <p:cNvPr id="10" name="Immagine 9" descr="KANDINSKY_4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848728">
                <a:off x="4397009" y="4957123"/>
                <a:ext cx="921962" cy="16288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9" name="Immagine 8" descr="KANDINSKY_2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32040" y="5877272"/>
                <a:ext cx="1876425" cy="79057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14" name="CasellaDiTesto 13"/>
            <p:cNvSpPr txBox="1"/>
            <p:nvPr/>
          </p:nvSpPr>
          <p:spPr>
            <a:xfrm>
              <a:off x="1619672" y="5517232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0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Kandinsky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707904" y="5229200"/>
            <a:ext cx="2520280" cy="1628800"/>
            <a:chOff x="3707904" y="5229200"/>
            <a:chExt cx="2520280" cy="1628800"/>
          </a:xfrm>
        </p:grpSpPr>
        <p:grpSp>
          <p:nvGrpSpPr>
            <p:cNvPr id="4" name="Gruppo 12"/>
            <p:cNvGrpSpPr/>
            <p:nvPr/>
          </p:nvGrpSpPr>
          <p:grpSpPr>
            <a:xfrm>
              <a:off x="3707904" y="5229200"/>
              <a:ext cx="2486603" cy="1196752"/>
              <a:chOff x="323528" y="5661248"/>
              <a:chExt cx="2486603" cy="1196752"/>
            </a:xfrm>
          </p:grpSpPr>
          <p:pic>
            <p:nvPicPr>
              <p:cNvPr id="7" name="Immagine 6" descr="ILLUSIONI_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19672" y="5814814"/>
                <a:ext cx="1190459" cy="104318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" name="Immagine 7" descr="ILLUSIONI_3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23528" y="5661248"/>
                <a:ext cx="1184903" cy="11967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15" name="CasellaDiTesto 14"/>
            <p:cNvSpPr txBox="1"/>
            <p:nvPr/>
          </p:nvSpPr>
          <p:spPr>
            <a:xfrm>
              <a:off x="3923928" y="6457890"/>
              <a:ext cx="230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0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Illusioni ottiche</a:t>
              </a:r>
            </a:p>
          </p:txBody>
        </p:sp>
      </p:grpSp>
      <p:pic>
        <p:nvPicPr>
          <p:cNvPr id="16" name="Immagine 15" descr="20171112_104708_HDR.jpg"/>
          <p:cNvPicPr>
            <a:picLocks noChangeAspect="1"/>
          </p:cNvPicPr>
          <p:nvPr/>
        </p:nvPicPr>
        <p:blipFill>
          <a:blip r:embed="rId6" cstate="print"/>
          <a:srcRect l="2751" t="13250" r="2751" b="12201"/>
          <a:stretch>
            <a:fillRect/>
          </a:stretch>
        </p:blipFill>
        <p:spPr>
          <a:xfrm rot="10800000">
            <a:off x="5220072" y="1988840"/>
            <a:ext cx="267748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ttangolo 17"/>
          <p:cNvSpPr/>
          <p:nvPr/>
        </p:nvSpPr>
        <p:spPr>
          <a:xfrm>
            <a:off x="2627784" y="69269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Il mondo ad una dimensione</a:t>
            </a:r>
            <a:endParaRPr lang="it-IT" sz="20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 rot="10800000">
            <a:off x="6228184" y="3894149"/>
            <a:ext cx="2664296" cy="1152128"/>
            <a:chOff x="4283968" y="3951058"/>
            <a:chExt cx="3384376" cy="1440160"/>
          </a:xfrm>
        </p:grpSpPr>
        <p:sp>
          <p:nvSpPr>
            <p:cNvPr id="25" name="Fumetto 3 24"/>
            <p:cNvSpPr/>
            <p:nvPr/>
          </p:nvSpPr>
          <p:spPr>
            <a:xfrm>
              <a:off x="4283968" y="3951058"/>
              <a:ext cx="3384376" cy="1440160"/>
            </a:xfrm>
            <a:prstGeom prst="wedgeEllipseCallout">
              <a:avLst>
                <a:gd name="adj1" fmla="val -42118"/>
                <a:gd name="adj2" fmla="val 9045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 rot="10800000">
              <a:off x="4494153" y="4123817"/>
              <a:ext cx="2808312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Mi trasformo in una linea!!!</a:t>
              </a:r>
              <a:endParaRPr lang="it-IT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27" name="Immagine 26" descr="20150529_160811.jpg"/>
          <p:cNvPicPr>
            <a:picLocks noChangeAspect="1"/>
          </p:cNvPicPr>
          <p:nvPr/>
        </p:nvPicPr>
        <p:blipFill>
          <a:blip r:embed="rId7" cstate="print"/>
          <a:srcRect l="5901" t="65750" r="67324"/>
          <a:stretch>
            <a:fillRect/>
          </a:stretch>
        </p:blipFill>
        <p:spPr>
          <a:xfrm rot="10800000">
            <a:off x="467544" y="1628800"/>
            <a:ext cx="3910243" cy="300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116632"/>
            <a:ext cx="8352928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QUINTO EPISODIO: IL GRAN CONSIGLIO DELLE LINEE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3140968"/>
            <a:ext cx="6408712" cy="523220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SESTO EPISODIO: MISSIONE PERIMETRO</a:t>
            </a:r>
            <a:endParaRPr lang="it-IT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pic>
        <p:nvPicPr>
          <p:cNvPr id="6" name="Immagine 5" descr="20171112_104623_HDR.jpg"/>
          <p:cNvPicPr>
            <a:picLocks noChangeAspect="1"/>
          </p:cNvPicPr>
          <p:nvPr/>
        </p:nvPicPr>
        <p:blipFill>
          <a:blip r:embed="rId2" cstate="print"/>
          <a:srcRect l="15350" t="35300" r="2751" b="13251"/>
          <a:stretch>
            <a:fillRect/>
          </a:stretch>
        </p:blipFill>
        <p:spPr>
          <a:xfrm rot="10800000">
            <a:off x="2987824" y="1124744"/>
            <a:ext cx="2880320" cy="1757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 descr="20171112_104726_HDR.jpg"/>
          <p:cNvPicPr>
            <a:picLocks noChangeAspect="1"/>
          </p:cNvPicPr>
          <p:nvPr/>
        </p:nvPicPr>
        <p:blipFill>
          <a:blip r:embed="rId3" cstate="print"/>
          <a:srcRect l="3538" t="24800" r="2751" b="11151"/>
          <a:stretch>
            <a:fillRect/>
          </a:stretch>
        </p:blipFill>
        <p:spPr>
          <a:xfrm rot="10800000">
            <a:off x="323528" y="3884388"/>
            <a:ext cx="2611544" cy="1488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asellaDiTesto 7"/>
          <p:cNvSpPr txBox="1"/>
          <p:nvPr/>
        </p:nvSpPr>
        <p:spPr>
          <a:xfrm>
            <a:off x="3275856" y="3789040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Dopo aver  scoperto i perimetri delle principali figure , la missione è compiuta: i non poligoni sono salvi!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347864" y="62068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Verso il </a:t>
            </a:r>
            <a:r>
              <a:rPr lang="it-IT" sz="20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perimetro…</a:t>
            </a:r>
            <a:endParaRPr lang="it-IT" sz="2000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 rot="10800000">
            <a:off x="6070397" y="4581128"/>
            <a:ext cx="3073603" cy="1392032"/>
            <a:chOff x="4049717" y="3951058"/>
            <a:chExt cx="3618627" cy="1440160"/>
          </a:xfrm>
        </p:grpSpPr>
        <p:sp>
          <p:nvSpPr>
            <p:cNvPr id="14" name="Fumetto 3 13"/>
            <p:cNvSpPr/>
            <p:nvPr/>
          </p:nvSpPr>
          <p:spPr>
            <a:xfrm>
              <a:off x="4283968" y="3951058"/>
              <a:ext cx="3384376" cy="1440160"/>
            </a:xfrm>
            <a:prstGeom prst="wedgeEllipseCallout">
              <a:avLst>
                <a:gd name="adj1" fmla="val -42118"/>
                <a:gd name="adj2" fmla="val 9045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/>
            <p:cNvSpPr txBox="1"/>
            <p:nvPr/>
          </p:nvSpPr>
          <p:spPr>
            <a:xfrm rot="10800000">
              <a:off x="4049717" y="4074892"/>
              <a:ext cx="3109966" cy="124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Ho fatto matematica disegnando!</a:t>
              </a:r>
              <a:endParaRPr lang="it-IT" sz="2400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 rot="10800000">
            <a:off x="2987824" y="4869160"/>
            <a:ext cx="2874634" cy="1392032"/>
            <a:chOff x="4283968" y="3951058"/>
            <a:chExt cx="3384376" cy="1440160"/>
          </a:xfrm>
        </p:grpSpPr>
        <p:sp>
          <p:nvSpPr>
            <p:cNvPr id="17" name="Fumetto 3 16"/>
            <p:cNvSpPr/>
            <p:nvPr/>
          </p:nvSpPr>
          <p:spPr>
            <a:xfrm flipV="1">
              <a:off x="4283968" y="3951058"/>
              <a:ext cx="3384376" cy="1440160"/>
            </a:xfrm>
            <a:prstGeom prst="wedgeEllipseCallout">
              <a:avLst>
                <a:gd name="adj1" fmla="val -42118"/>
                <a:gd name="adj2" fmla="val 9045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 rot="10800000">
              <a:off x="4388824" y="4233500"/>
              <a:ext cx="3109966" cy="85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Io ho trascritto la storia al computer</a:t>
              </a:r>
              <a:endParaRPr lang="it-IT" sz="2400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8166" y="-53518"/>
            <a:ext cx="835029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Matematica avvincente </a:t>
            </a:r>
          </a:p>
          <a:p>
            <a:pPr algn="ctr"/>
            <a:r>
              <a:rPr lang="it-IT" sz="48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nella scuola primaria</a:t>
            </a:r>
          </a:p>
          <a:p>
            <a:pPr algn="ctr"/>
            <a:r>
              <a:rPr lang="it-IT" sz="32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Un’esperienza sul campo</a:t>
            </a:r>
            <a:endParaRPr lang="it-IT" sz="2800" b="1" i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Franklin Gothic Boo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565767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Questo lavoro di innovazione didattica è stato presentato in un Incontro di approfondimento e aggiornamento di Matematica per la Formazione Primaria presso il Dipartimento di Scienze della Formazione dell’ Università Roma Tre, Roma 13 dicembre 2017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2420888"/>
            <a:ext cx="4295775" cy="2590800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83568" y="112474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Gli alunni hanno ascoltato una breve storia e sono stati suddivisi prima  in due squadre e poi in piccoli gruppi di livello all’interno di ogni squadra.</a:t>
            </a:r>
            <a:r>
              <a:rPr lang="it-IT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483768" y="6021288"/>
            <a:ext cx="4032447" cy="792089"/>
            <a:chOff x="1835696" y="4509119"/>
            <a:chExt cx="5650733" cy="1080121"/>
          </a:xfrm>
        </p:grpSpPr>
        <p:pic>
          <p:nvPicPr>
            <p:cNvPr id="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35696" y="4509121"/>
              <a:ext cx="5040560" cy="64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79113" t="16640" r="1607" b="60829"/>
            <a:stretch>
              <a:fillRect/>
            </a:stretch>
          </p:blipFill>
          <p:spPr bwMode="auto">
            <a:xfrm>
              <a:off x="6804247" y="4509119"/>
              <a:ext cx="682182" cy="10801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ettangolo 7"/>
            <p:cNvSpPr/>
            <p:nvPr/>
          </p:nvSpPr>
          <p:spPr>
            <a:xfrm>
              <a:off x="1835696" y="5085184"/>
              <a:ext cx="496855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Materiale rielaborato dalle schede disponibili sul sito www.piccolimatematici.it</a:t>
              </a:r>
              <a:endParaRPr lang="it-IT" sz="1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Rettangolo 9"/>
          <p:cNvSpPr/>
          <p:nvPr/>
        </p:nvSpPr>
        <p:spPr>
          <a:xfrm>
            <a:off x="323528" y="0"/>
            <a:ext cx="86417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Le avventure dell’ispettore </a:t>
            </a:r>
            <a:r>
              <a:rPr lang="it-IT" sz="44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Numerik</a:t>
            </a:r>
            <a:endParaRPr lang="it-IT" sz="44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  <a:ea typeface="+mj-ea"/>
              <a:cs typeface="+mj-cs"/>
            </a:endParaRPr>
          </a:p>
        </p:txBody>
      </p:sp>
      <p:pic>
        <p:nvPicPr>
          <p:cNvPr id="11" name="Immagine 10" descr="2_CONSEGNA_LAVO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348880"/>
            <a:ext cx="2944001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 descr="3_LAVORO_GRUP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149080"/>
            <a:ext cx="2944000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asellaDiTesto 13"/>
          <p:cNvSpPr txBox="1"/>
          <p:nvPr/>
        </p:nvSpPr>
        <p:spPr>
          <a:xfrm>
            <a:off x="251520" y="443711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 risultati delle due squadre sono stati condivisi per risolvere insieme il mistero.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2276872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Ogni gruppo ha individuato </a:t>
            </a:r>
          </a:p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un indizio che è stato poi condiviso</a:t>
            </a:r>
          </a:p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dalla squadra e comunicato all’insegnante.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980728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LA STORIA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95536" y="1700808"/>
            <a:ext cx="8352928" cy="4968552"/>
            <a:chOff x="357158" y="1340768"/>
            <a:chExt cx="8535322" cy="5184576"/>
          </a:xfrm>
        </p:grpSpPr>
        <p:sp>
          <p:nvSpPr>
            <p:cNvPr id="9" name="Rettangolo 8"/>
            <p:cNvSpPr/>
            <p:nvPr/>
          </p:nvSpPr>
          <p:spPr>
            <a:xfrm>
              <a:off x="4860032" y="1340768"/>
              <a:ext cx="4032448" cy="5184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357158" y="1357298"/>
              <a:ext cx="8501122" cy="5143536"/>
              <a:chOff x="357158" y="1214422"/>
              <a:chExt cx="8501122" cy="5143536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5294"/>
              <a:stretch>
                <a:fillRect/>
              </a:stretch>
            </p:blipFill>
            <p:spPr bwMode="auto">
              <a:xfrm>
                <a:off x="357158" y="1214422"/>
                <a:ext cx="4543766" cy="5143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CasellaDiTesto 4"/>
              <p:cNvSpPr txBox="1"/>
              <p:nvPr/>
            </p:nvSpPr>
            <p:spPr>
              <a:xfrm>
                <a:off x="5143504" y="1285860"/>
                <a:ext cx="3714776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100" dirty="0" err="1" smtClean="0">
                    <a:latin typeface="Comic Sans MS" pitchFamily="66" charset="0"/>
                  </a:rPr>
                  <a:t>Ma…</a:t>
                </a:r>
                <a:r>
                  <a:rPr lang="it-IT" sz="1100" dirty="0" smtClean="0">
                    <a:latin typeface="Comic Sans MS" pitchFamily="66" charset="0"/>
                  </a:rPr>
                  <a:t> inaspettatamente l’ispettore </a:t>
                </a:r>
                <a:r>
                  <a:rPr lang="it-IT" sz="1100" dirty="0" err="1" smtClean="0">
                    <a:latin typeface="Comic Sans MS" pitchFamily="66" charset="0"/>
                  </a:rPr>
                  <a:t>Numerik</a:t>
                </a:r>
                <a:r>
                  <a:rPr lang="it-IT" sz="1100" dirty="0" smtClean="0">
                    <a:latin typeface="Comic Sans MS" pitchFamily="66" charset="0"/>
                  </a:rPr>
                  <a:t> scopre che esiste anche un complice!!! Purtroppo il complice riesce sempre a fuggire con il malloppo prima di essere identificato!</a:t>
                </a:r>
              </a:p>
              <a:p>
                <a:pPr>
                  <a:lnSpc>
                    <a:spcPct val="150000"/>
                  </a:lnSpc>
                </a:pPr>
                <a:endParaRPr lang="it-IT" sz="1100" dirty="0" smtClean="0">
                  <a:latin typeface="Comic Sans MS" pitchFamily="66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it-IT" sz="1100" dirty="0" smtClean="0">
                    <a:latin typeface="Comic Sans MS" pitchFamily="66" charset="0"/>
                  </a:rPr>
                  <a:t>Anche per lui gli indizi arrivano scritti su misteriosi messaggi che aiutano l’ispettore a decifrare: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it-IT" sz="1100" dirty="0" smtClean="0">
                    <a:latin typeface="Comic Sans MS" pitchFamily="66" charset="0"/>
                  </a:rPr>
                  <a:t>il numero delle scarpe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it-IT" sz="1100" dirty="0" smtClean="0">
                    <a:latin typeface="Comic Sans MS" pitchFamily="66" charset="0"/>
                  </a:rPr>
                  <a:t>l’altezza in centimetri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it-IT" sz="1100" dirty="0">
                    <a:latin typeface="Comic Sans MS" pitchFamily="66" charset="0"/>
                  </a:rPr>
                  <a:t>l</a:t>
                </a:r>
                <a:r>
                  <a:rPr lang="it-IT" sz="1100" dirty="0" smtClean="0">
                    <a:latin typeface="Comic Sans MS" pitchFamily="66" charset="0"/>
                  </a:rPr>
                  <a:t>a misura del cappello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it-IT" sz="1100" dirty="0">
                    <a:latin typeface="Comic Sans MS" pitchFamily="66" charset="0"/>
                  </a:rPr>
                  <a:t>i</a:t>
                </a:r>
                <a:r>
                  <a:rPr lang="it-IT" sz="1100" dirty="0" smtClean="0">
                    <a:latin typeface="Comic Sans MS" pitchFamily="66" charset="0"/>
                  </a:rPr>
                  <a:t>l peso in chilogrammi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r>
                  <a:rPr lang="it-IT" sz="1100" dirty="0">
                    <a:latin typeface="Comic Sans MS" pitchFamily="66" charset="0"/>
                  </a:rPr>
                  <a:t>l</a:t>
                </a:r>
                <a:r>
                  <a:rPr lang="it-IT" sz="1100" dirty="0" smtClean="0">
                    <a:latin typeface="Comic Sans MS" pitchFamily="66" charset="0"/>
                  </a:rPr>
                  <a:t>a circonferenza della vita</a:t>
                </a: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endParaRPr lang="it-IT" sz="1100" dirty="0" smtClean="0">
                  <a:latin typeface="Comic Sans MS" pitchFamily="66" charset="0"/>
                </a:endParaRP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endParaRPr lang="it-IT" sz="1100" dirty="0" smtClean="0">
                  <a:latin typeface="Comic Sans MS" pitchFamily="66" charset="0"/>
                </a:endParaRP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endParaRPr lang="it-IT" sz="1100" dirty="0" smtClean="0">
                  <a:latin typeface="Comic Sans MS" pitchFamily="66" charset="0"/>
                </a:endParaRPr>
              </a:p>
              <a:p>
                <a:pPr marL="228600" indent="-228600">
                  <a:lnSpc>
                    <a:spcPct val="150000"/>
                  </a:lnSpc>
                  <a:buAutoNum type="arabicPeriod"/>
                </a:pPr>
                <a:endParaRPr lang="it-IT" sz="1100" dirty="0">
                  <a:latin typeface="Comic Sans MS" pitchFamily="66" charset="0"/>
                </a:endParaRPr>
              </a:p>
            </p:txBody>
          </p:sp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43504" y="4643446"/>
                <a:ext cx="3571900" cy="778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2071670" y="5214950"/>
                <a:ext cx="2643206" cy="714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1" name="Gruppo 10"/>
          <p:cNvGrpSpPr/>
          <p:nvPr/>
        </p:nvGrpSpPr>
        <p:grpSpPr>
          <a:xfrm>
            <a:off x="2555776" y="6065911"/>
            <a:ext cx="4032447" cy="792089"/>
            <a:chOff x="1835696" y="4509119"/>
            <a:chExt cx="5650733" cy="1080121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4509121"/>
              <a:ext cx="5040560" cy="64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9113" t="16640" r="1607" b="60829"/>
            <a:stretch>
              <a:fillRect/>
            </a:stretch>
          </p:blipFill>
          <p:spPr bwMode="auto">
            <a:xfrm>
              <a:off x="6804247" y="4509119"/>
              <a:ext cx="682182" cy="10801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ttangolo 13"/>
            <p:cNvSpPr/>
            <p:nvPr/>
          </p:nvSpPr>
          <p:spPr>
            <a:xfrm>
              <a:off x="1835696" y="5085184"/>
              <a:ext cx="496855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Materiale rielaborato dalle schede disponibili sul sito www.piccolimatematici.it</a:t>
              </a:r>
              <a:endParaRPr lang="it-IT" sz="1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7" name="Rettangolo 16"/>
          <p:cNvSpPr/>
          <p:nvPr/>
        </p:nvSpPr>
        <p:spPr>
          <a:xfrm>
            <a:off x="323528" y="0"/>
            <a:ext cx="86417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Le avventure dell’ispettore </a:t>
            </a:r>
            <a:r>
              <a:rPr lang="it-IT" sz="44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Numerik</a:t>
            </a:r>
            <a:endParaRPr lang="it-IT" sz="44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75856" y="980728"/>
            <a:ext cx="259228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ESEMPI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DI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ATTIVITÀ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556792"/>
            <a:ext cx="379738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536" y="1556792"/>
            <a:ext cx="37118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323528" y="0"/>
            <a:ext cx="86417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Le avventure dell’ispettore </a:t>
            </a:r>
            <a:r>
              <a:rPr lang="it-IT" sz="44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Numerik</a:t>
            </a:r>
            <a:endParaRPr lang="it-IT" sz="44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83568" y="1143152"/>
            <a:ext cx="31683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ARCHIVIO DEGLI INDIZIATI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8024" y="1052736"/>
            <a:ext cx="36004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VERIFICA  COLLETTIVA DELLE SOLUZIONI PROPOSTE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539552" y="1628800"/>
            <a:ext cx="3384376" cy="3240360"/>
            <a:chOff x="428596" y="123275"/>
            <a:chExt cx="6972318" cy="664764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6" y="123275"/>
              <a:ext cx="6972318" cy="619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ttangolo 16"/>
            <p:cNvSpPr/>
            <p:nvPr/>
          </p:nvSpPr>
          <p:spPr>
            <a:xfrm>
              <a:off x="1357290" y="6342312"/>
              <a:ext cx="4071966" cy="4286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3002" r="13392"/>
          <a:stretch>
            <a:fillRect/>
          </a:stretch>
        </p:blipFill>
        <p:spPr bwMode="auto">
          <a:xfrm>
            <a:off x="4427984" y="1628800"/>
            <a:ext cx="4032448" cy="308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 descr="8_CONCLUSI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869160"/>
            <a:ext cx="3352372" cy="1885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ttangolo 10"/>
          <p:cNvSpPr/>
          <p:nvPr/>
        </p:nvSpPr>
        <p:spPr>
          <a:xfrm>
            <a:off x="323528" y="0"/>
            <a:ext cx="86417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Le avventure dell’ispettore </a:t>
            </a:r>
            <a:r>
              <a:rPr lang="it-IT" sz="44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Numerik</a:t>
            </a:r>
            <a:endParaRPr lang="it-IT" sz="44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anna cerasoli matema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88493">
            <a:off x="3649740" y="1973910"/>
            <a:ext cx="1356072" cy="2126569"/>
          </a:xfrm>
          <a:prstGeom prst="rect">
            <a:avLst/>
          </a:prstGeom>
          <a:noFill/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35696" y="4437112"/>
            <a:ext cx="525658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1200150">
              <a:lnSpc>
                <a:spcPct val="90000"/>
              </a:lnSpc>
              <a:spcBef>
                <a:spcPct val="0"/>
              </a:spcBef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Leggiamo insieme le avventure di un gruppo di ragazzi a scuola e scopriamo i diagrammi di flusso …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204864"/>
            <a:ext cx="2368184" cy="77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5229200"/>
            <a:ext cx="57816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2915816" y="90872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“I laboratori del martedì”</a:t>
            </a:r>
          </a:p>
          <a:p>
            <a:pPr algn="ctr"/>
            <a:r>
              <a:rPr lang="it-IT" sz="2000" b="1" i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(classe quarta)</a:t>
            </a:r>
            <a:endParaRPr lang="it-IT" sz="2000" b="1" i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18383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5973120" cy="493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002.jpg"/>
          <p:cNvPicPr>
            <a:picLocks noChangeAspect="1"/>
          </p:cNvPicPr>
          <p:nvPr/>
        </p:nvPicPr>
        <p:blipFill>
          <a:blip r:embed="rId2" cstate="print"/>
          <a:srcRect t="14873" b="16984"/>
          <a:stretch>
            <a:fillRect/>
          </a:stretch>
        </p:blipFill>
        <p:spPr>
          <a:xfrm rot="5400000">
            <a:off x="-1066937" y="2659225"/>
            <a:ext cx="5661249" cy="2592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00741"/>
            <a:ext cx="3960440" cy="103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6306" y="2132856"/>
            <a:ext cx="362007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520000">
            <a:off x="-896037" y="2559686"/>
            <a:ext cx="5639212" cy="286100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44824"/>
            <a:ext cx="3960440" cy="11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b="82812"/>
          <a:stretch>
            <a:fillRect/>
          </a:stretch>
        </p:blipFill>
        <p:spPr bwMode="auto">
          <a:xfrm>
            <a:off x="3707904" y="3933056"/>
            <a:ext cx="493335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627784" y="836712"/>
            <a:ext cx="3744416" cy="5904656"/>
            <a:chOff x="2627784" y="836712"/>
            <a:chExt cx="3391679" cy="559090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7187"/>
            <a:stretch>
              <a:fillRect/>
            </a:stretch>
          </p:blipFill>
          <p:spPr bwMode="auto">
            <a:xfrm>
              <a:off x="2627784" y="836712"/>
              <a:ext cx="3391679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4653136"/>
              <a:ext cx="864096" cy="1774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417"/>
            <a:stretch>
              <a:fillRect/>
            </a:stretch>
          </p:blipFill>
          <p:spPr bwMode="auto">
            <a:xfrm>
              <a:off x="2627784" y="4581128"/>
              <a:ext cx="3096344" cy="1833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24744"/>
            <a:ext cx="452850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81331"/>
            <a:ext cx="3096344" cy="556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60848"/>
            <a:ext cx="3096344" cy="469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27584" y="1628800"/>
            <a:ext cx="7704856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Analisi della situazione iniziale della classe</a:t>
            </a:r>
          </a:p>
          <a:p>
            <a:pPr algn="just"/>
            <a:endParaRPr lang="it-IT" sz="28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Piccola indagine mediante un questionario:</a:t>
            </a:r>
          </a:p>
          <a:p>
            <a:pPr algn="just"/>
            <a:r>
              <a:rPr lang="it-IT" sz="28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Io e la matematica</a:t>
            </a:r>
          </a:p>
          <a:p>
            <a:pPr algn="just"/>
            <a:endParaRPr lang="it-IT" sz="28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buFontTx/>
              <a:buChar char="-"/>
            </a:pPr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Riflessione</a:t>
            </a:r>
            <a:r>
              <a:rPr lang="it-IT" sz="28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sulle informazioni raccolte</a:t>
            </a:r>
          </a:p>
          <a:p>
            <a:pPr algn="just">
              <a:buFontTx/>
              <a:buChar char="-"/>
            </a:pPr>
            <a:endParaRPr lang="it-IT" sz="28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buFontTx/>
              <a:buChar char="-"/>
            </a:pPr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Confronto con i docenti della classe</a:t>
            </a:r>
          </a:p>
          <a:p>
            <a:pPr algn="just"/>
            <a:endParaRPr lang="it-IT" sz="28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it-IT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Pianificazione di una strategia d’intervento</a:t>
            </a:r>
            <a:endParaRPr lang="it-IT" sz="2800" b="1" i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14792" cy="576064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Incontrando i bambini in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terza…</a:t>
            </a:r>
            <a:endParaRPr lang="it-IT" cap="none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IPLOMA IV 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0706" y="4437112"/>
            <a:ext cx="3223782" cy="227113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2873828" cy="214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/>
          <p:cNvGrpSpPr/>
          <p:nvPr/>
        </p:nvGrpSpPr>
        <p:grpSpPr>
          <a:xfrm rot="10800000">
            <a:off x="2843808" y="4797152"/>
            <a:ext cx="2736304" cy="1368152"/>
            <a:chOff x="4283968" y="3951058"/>
            <a:chExt cx="3384376" cy="1440160"/>
          </a:xfrm>
        </p:grpSpPr>
        <p:sp>
          <p:nvSpPr>
            <p:cNvPr id="6" name="Fumetto 3 5"/>
            <p:cNvSpPr/>
            <p:nvPr/>
          </p:nvSpPr>
          <p:spPr>
            <a:xfrm flipV="1">
              <a:off x="4283968" y="3951058"/>
              <a:ext cx="3384376" cy="1440160"/>
            </a:xfrm>
            <a:prstGeom prst="wedgeEllipseCallout">
              <a:avLst>
                <a:gd name="adj1" fmla="val -48335"/>
                <a:gd name="adj2" fmla="val 7747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/>
            <p:cNvSpPr txBox="1"/>
            <p:nvPr/>
          </p:nvSpPr>
          <p:spPr>
            <a:xfrm rot="10800000">
              <a:off x="4380252" y="4102654"/>
              <a:ext cx="3109967" cy="97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Ho programmato  con i miei personaggi preferiti!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6088" t="12461" r="64580" b="43924"/>
          <a:stretch>
            <a:fillRect/>
          </a:stretch>
        </p:blipFill>
        <p:spPr bwMode="auto">
          <a:xfrm>
            <a:off x="179512" y="4725144"/>
            <a:ext cx="2520280" cy="19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po 8"/>
          <p:cNvGrpSpPr/>
          <p:nvPr/>
        </p:nvGrpSpPr>
        <p:grpSpPr>
          <a:xfrm rot="10800000">
            <a:off x="3275856" y="2060848"/>
            <a:ext cx="2736304" cy="1368152"/>
            <a:chOff x="4283968" y="3951058"/>
            <a:chExt cx="3384376" cy="1440160"/>
          </a:xfrm>
        </p:grpSpPr>
        <p:sp>
          <p:nvSpPr>
            <p:cNvPr id="10" name="Fumetto 3 9"/>
            <p:cNvSpPr/>
            <p:nvPr/>
          </p:nvSpPr>
          <p:spPr>
            <a:xfrm flipV="1">
              <a:off x="4283968" y="3951058"/>
              <a:ext cx="3384376" cy="1440160"/>
            </a:xfrm>
            <a:prstGeom prst="wedgeEllipseCallout">
              <a:avLst>
                <a:gd name="adj1" fmla="val 46477"/>
                <a:gd name="adj2" fmla="val 8757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 rot="10800000">
              <a:off x="4380252" y="4182583"/>
              <a:ext cx="3109967" cy="97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Con i blocchi giusti abbiamo costruito i diagrammi di flusso …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l="19370" t="41203" r="65134" b="18297"/>
          <a:stretch>
            <a:fillRect/>
          </a:stretch>
        </p:blipFill>
        <p:spPr bwMode="auto">
          <a:xfrm>
            <a:off x="6444208" y="1484784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8421" t="38088" r="33869" b="21412"/>
          <a:stretch>
            <a:fillRect/>
          </a:stretch>
        </p:blipFill>
        <p:spPr bwMode="auto">
          <a:xfrm>
            <a:off x="755576" y="1196752"/>
            <a:ext cx="1752195" cy="21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t="5192" b="15886"/>
          <a:stretch>
            <a:fillRect/>
          </a:stretch>
        </p:blipFill>
        <p:spPr bwMode="auto">
          <a:xfrm>
            <a:off x="683568" y="3429000"/>
            <a:ext cx="7740352" cy="32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3203848" y="299695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Un esempio di sequenza iterativa</a:t>
            </a:r>
            <a:endParaRPr lang="it-IT" sz="2000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19872" y="836712"/>
            <a:ext cx="1616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i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(classe quinta)</a:t>
            </a:r>
            <a:endParaRPr lang="it-IT" b="1" i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8197" name="Picture 5" descr="Risultati immagini per code.org l'ora del cod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340768"/>
            <a:ext cx="2228850" cy="1171575"/>
          </a:xfrm>
          <a:prstGeom prst="rect">
            <a:avLst/>
          </a:prstGeom>
          <a:noFill/>
        </p:spPr>
      </p:pic>
      <p:sp>
        <p:nvSpPr>
          <p:cNvPr id="9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 rot="10800000">
            <a:off x="0" y="4509120"/>
            <a:ext cx="2808312" cy="1080120"/>
            <a:chOff x="4283968" y="3951058"/>
            <a:chExt cx="3384376" cy="1440160"/>
          </a:xfrm>
        </p:grpSpPr>
        <p:sp>
          <p:nvSpPr>
            <p:cNvPr id="4" name="Fumetto 3 3"/>
            <p:cNvSpPr/>
            <p:nvPr/>
          </p:nvSpPr>
          <p:spPr>
            <a:xfrm flipV="1">
              <a:off x="4283968" y="3951058"/>
              <a:ext cx="3384376" cy="1440160"/>
            </a:xfrm>
            <a:prstGeom prst="wedgeEllipseCallout">
              <a:avLst>
                <a:gd name="adj1" fmla="val -35429"/>
                <a:gd name="adj2" fmla="val -1014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 rot="10800000">
              <a:off x="4380252" y="3968090"/>
              <a:ext cx="310996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Abbiamo realizzato disegni geometrici … anche difficili.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 rot="10800000">
            <a:off x="6156176" y="1412776"/>
            <a:ext cx="2736304" cy="1368152"/>
            <a:chOff x="4283968" y="3951058"/>
            <a:chExt cx="3384376" cy="1440160"/>
          </a:xfrm>
        </p:grpSpPr>
        <p:sp>
          <p:nvSpPr>
            <p:cNvPr id="7" name="Fumetto 3 6"/>
            <p:cNvSpPr/>
            <p:nvPr/>
          </p:nvSpPr>
          <p:spPr>
            <a:xfrm flipV="1">
              <a:off x="4283968" y="3951058"/>
              <a:ext cx="3384376" cy="1440160"/>
            </a:xfrm>
            <a:prstGeom prst="wedgeEllipseCallout">
              <a:avLst>
                <a:gd name="adj1" fmla="val -32979"/>
                <a:gd name="adj2" fmla="val 793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 rot="10800000">
              <a:off x="4380252" y="4182583"/>
              <a:ext cx="3109967" cy="97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Che fatica risolvere alcuni problemi di geometria!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t="4154" r="13664" b="9655"/>
          <a:stretch>
            <a:fillRect/>
          </a:stretch>
        </p:blipFill>
        <p:spPr bwMode="auto">
          <a:xfrm>
            <a:off x="0" y="1196752"/>
            <a:ext cx="5328592" cy="272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099" t="10384" r="1489" b="59501"/>
          <a:stretch>
            <a:fillRect/>
          </a:stretch>
        </p:blipFill>
        <p:spPr bwMode="auto">
          <a:xfrm>
            <a:off x="2702104" y="5301209"/>
            <a:ext cx="6441896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494" t="31153" r="71495" b="40809"/>
          <a:stretch>
            <a:fillRect/>
          </a:stretch>
        </p:blipFill>
        <p:spPr bwMode="auto">
          <a:xfrm>
            <a:off x="5580112" y="3356992"/>
            <a:ext cx="33843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0828" r="2042" b="5501"/>
          <a:stretch>
            <a:fillRect/>
          </a:stretch>
        </p:blipFill>
        <p:spPr bwMode="auto">
          <a:xfrm>
            <a:off x="1691680" y="1988840"/>
            <a:ext cx="52481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>
            <a:hlinkClick r:id="rId3"/>
          </p:cNvPr>
          <p:cNvSpPr/>
          <p:nvPr/>
        </p:nvSpPr>
        <p:spPr>
          <a:xfrm>
            <a:off x="2339752" y="4509120"/>
            <a:ext cx="3936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https://studio.code.org/c/391357656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35696" y="1268760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 infine … il laboratorio CREA UNA STORIA</a:t>
            </a:r>
            <a:endParaRPr lang="it-IT" sz="2000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 rot="10800000">
            <a:off x="1043608" y="4941168"/>
            <a:ext cx="2736304" cy="1368152"/>
            <a:chOff x="4283968" y="3951058"/>
            <a:chExt cx="3384376" cy="1440160"/>
          </a:xfrm>
        </p:grpSpPr>
        <p:sp>
          <p:nvSpPr>
            <p:cNvPr id="8" name="Fumetto 3 7"/>
            <p:cNvSpPr/>
            <p:nvPr/>
          </p:nvSpPr>
          <p:spPr>
            <a:xfrm flipV="1">
              <a:off x="4283968" y="3951058"/>
              <a:ext cx="3384376" cy="1440160"/>
            </a:xfrm>
            <a:prstGeom prst="wedgeEllipseCallout">
              <a:avLst>
                <a:gd name="adj1" fmla="val 61631"/>
                <a:gd name="adj2" fmla="val 836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 rot="10800000">
              <a:off x="4380252" y="4182582"/>
              <a:ext cx="3109967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È stato faticoso …  </a:t>
              </a:r>
            </a:p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itchFamily="34" charset="0"/>
                </a:rPr>
                <a:t>ma che bello vedere la nostra storia online!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itolo 3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Diagrammi di flusso e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coding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979712" y="1268760"/>
            <a:ext cx="5256584" cy="2265403"/>
            <a:chOff x="2771799" y="947573"/>
            <a:chExt cx="4287760" cy="1783110"/>
          </a:xfrm>
        </p:grpSpPr>
        <p:pic>
          <p:nvPicPr>
            <p:cNvPr id="3074" name="Picture 2" descr="Risultati immagini per il teorema del pappagall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2885">
              <a:off x="4756844" y="1048005"/>
              <a:ext cx="975238" cy="1512168"/>
            </a:xfrm>
            <a:prstGeom prst="rect">
              <a:avLst/>
            </a:prstGeom>
            <a:noFill/>
          </p:spPr>
        </p:pic>
        <p:pic>
          <p:nvPicPr>
            <p:cNvPr id="3076" name="Picture 4" descr="Risultati immagini per paperino nel mondo della matemagic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20252">
              <a:off x="2771799" y="1268760"/>
              <a:ext cx="1811206" cy="1351062"/>
            </a:xfrm>
            <a:prstGeom prst="rect">
              <a:avLst/>
            </a:prstGeom>
            <a:noFill/>
          </p:spPr>
        </p:pic>
        <p:pic>
          <p:nvPicPr>
            <p:cNvPr id="6" name="Picture 2" descr="Risultati immagini per anna cerasoli matema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761999">
              <a:off x="5922504" y="947573"/>
              <a:ext cx="1137055" cy="1783110"/>
            </a:xfrm>
            <a:prstGeom prst="rect">
              <a:avLst/>
            </a:prstGeom>
            <a:noFill/>
          </p:spPr>
        </p:pic>
      </p:grp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331640" y="0"/>
            <a:ext cx="6336704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Matematica e matematici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 rot="10800000">
            <a:off x="755576" y="3717032"/>
            <a:ext cx="2736304" cy="936104"/>
            <a:chOff x="4283968" y="4061840"/>
            <a:chExt cx="3384376" cy="1440160"/>
          </a:xfrm>
        </p:grpSpPr>
        <p:sp>
          <p:nvSpPr>
            <p:cNvPr id="10" name="Fumetto 3 9"/>
            <p:cNvSpPr/>
            <p:nvPr/>
          </p:nvSpPr>
          <p:spPr>
            <a:xfrm flipV="1">
              <a:off x="4283968" y="4061840"/>
              <a:ext cx="3384376" cy="1440160"/>
            </a:xfrm>
            <a:prstGeom prst="wedgeEllipseCallout">
              <a:avLst>
                <a:gd name="adj1" fmla="val 61631"/>
                <a:gd name="adj2" fmla="val 836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 rot="10800000">
              <a:off x="4380252" y="4586306"/>
              <a:ext cx="3109967" cy="56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</a:rPr>
                <a:t>Chi sono i matematici?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 rot="10800000">
            <a:off x="5292080" y="3645024"/>
            <a:ext cx="2736304" cy="1008112"/>
            <a:chOff x="4283969" y="4330047"/>
            <a:chExt cx="3384376" cy="1061171"/>
          </a:xfrm>
        </p:grpSpPr>
        <p:sp>
          <p:nvSpPr>
            <p:cNvPr id="13" name="Fumetto 3 12"/>
            <p:cNvSpPr/>
            <p:nvPr/>
          </p:nvSpPr>
          <p:spPr>
            <a:xfrm flipV="1">
              <a:off x="4283969" y="4330047"/>
              <a:ext cx="3384376" cy="1061171"/>
            </a:xfrm>
            <a:prstGeom prst="wedgeEllipseCallout">
              <a:avLst>
                <a:gd name="adj1" fmla="val -53387"/>
                <a:gd name="adj2" fmla="val 9068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 rot="10800000">
              <a:off x="4380252" y="4474160"/>
              <a:ext cx="3109967" cy="680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</a:rPr>
                <a:t>Come fanno a scoprire nuove cose?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 rot="10800000">
            <a:off x="1547664" y="4941168"/>
            <a:ext cx="2592288" cy="1224136"/>
            <a:chOff x="4373031" y="3951057"/>
            <a:chExt cx="3206251" cy="1288564"/>
          </a:xfrm>
        </p:grpSpPr>
        <p:sp>
          <p:nvSpPr>
            <p:cNvPr id="16" name="Fumetto 3 15"/>
            <p:cNvSpPr/>
            <p:nvPr/>
          </p:nvSpPr>
          <p:spPr>
            <a:xfrm flipV="1">
              <a:off x="4373031" y="3951057"/>
              <a:ext cx="3206251" cy="1288564"/>
            </a:xfrm>
            <a:prstGeom prst="wedgeEllipseCallout">
              <a:avLst>
                <a:gd name="adj1" fmla="val 61631"/>
                <a:gd name="adj2" fmla="val 836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 rot="10800000">
              <a:off x="4380252" y="4471862"/>
              <a:ext cx="3109967" cy="38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</a:rPr>
                <a:t>Non sbagliano mai?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 rot="10800000">
            <a:off x="4788024" y="4941168"/>
            <a:ext cx="2592288" cy="1224136"/>
            <a:chOff x="4373031" y="3951057"/>
            <a:chExt cx="3206251" cy="1288564"/>
          </a:xfrm>
        </p:grpSpPr>
        <p:sp>
          <p:nvSpPr>
            <p:cNvPr id="19" name="Fumetto 3 18"/>
            <p:cNvSpPr/>
            <p:nvPr/>
          </p:nvSpPr>
          <p:spPr>
            <a:xfrm flipV="1">
              <a:off x="4373031" y="3951057"/>
              <a:ext cx="3206251" cy="1288564"/>
            </a:xfrm>
            <a:prstGeom prst="wedgeEllipseCallout">
              <a:avLst>
                <a:gd name="adj1" fmla="val -61007"/>
                <a:gd name="adj2" fmla="val 706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 rot="10800000">
              <a:off x="4380253" y="4180284"/>
              <a:ext cx="3109967" cy="68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</a:rPr>
                <a:t>A volte  mi sento come Paperino!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4578" name="AutoShape 2" descr="Risultati immagini per il mago dei num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4580" name="AutoShape 4" descr="Risultati immagini per il mago dei num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4582" name="Picture 6" descr="Immagine correla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3190">
            <a:off x="7432425" y="1397944"/>
            <a:ext cx="1287974" cy="2161636"/>
          </a:xfrm>
          <a:prstGeom prst="rect">
            <a:avLst/>
          </a:prstGeom>
          <a:noFill/>
        </p:spPr>
      </p:pic>
      <p:sp>
        <p:nvSpPr>
          <p:cNvPr id="23" name="Rettangolo 22"/>
          <p:cNvSpPr/>
          <p:nvPr/>
        </p:nvSpPr>
        <p:spPr>
          <a:xfrm>
            <a:off x="2882079" y="764704"/>
            <a:ext cx="303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i="1" dirty="0" smtClean="0">
                <a:solidFill>
                  <a:schemeClr val="accent5">
                    <a:lumMod val="50000"/>
                  </a:schemeClr>
                </a:solidFill>
              </a:rPr>
              <a:t>(classe terza, quarta e quinta)</a:t>
            </a:r>
            <a:endParaRPr lang="it-IT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Risultati immagini per LUCA NOVELLI LEONAR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54197">
            <a:off x="689309" y="1431887"/>
            <a:ext cx="1294528" cy="19705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1560" y="1196752"/>
            <a:ext cx="8208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COME ORGANIZZARE LE RICERCHE</a:t>
            </a:r>
          </a:p>
          <a:p>
            <a:pPr algn="ctr"/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 Prendere appunti durante la lettura della maestra.</a:t>
            </a:r>
          </a:p>
          <a:p>
            <a:pPr algn="just">
              <a:buFontTx/>
              <a:buChar char="-"/>
            </a:pP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 Cercare prima le informazioni essenziali: CHI? QUANDO? DOVE? COSA? PERCHÈ?</a:t>
            </a:r>
          </a:p>
          <a:p>
            <a:pPr algn="just">
              <a:buFontTx/>
              <a:buChar char="-"/>
            </a:pP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 Approfondire le notizie più interessanti o curiose tra quelle raccontate in classe.</a:t>
            </a:r>
          </a:p>
          <a:p>
            <a:pPr algn="just">
              <a:buFontTx/>
              <a:buChar char="-"/>
            </a:pP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 Prima di cercare su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Internet…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consultare i libri  suggeriti dalla maestra, </a:t>
            </a:r>
          </a:p>
          <a:p>
            <a:pPr algn="just"/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o cercarne altri nella biblioteca scolastica o, se possibile, sfogliare quelli della scuola secondaria.</a:t>
            </a:r>
          </a:p>
          <a:p>
            <a:pPr algn="just"/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 Consultare i siti suggeriti dalla maestra o altri con materiale  didattico …</a:t>
            </a:r>
          </a:p>
          <a:p>
            <a:pPr algn="just"/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sempre  affiancati da qualcuno!</a:t>
            </a:r>
          </a:p>
        </p:txBody>
      </p:sp>
      <p:grpSp>
        <p:nvGrpSpPr>
          <p:cNvPr id="4" name="Gruppo 3"/>
          <p:cNvGrpSpPr/>
          <p:nvPr/>
        </p:nvGrpSpPr>
        <p:grpSpPr>
          <a:xfrm rot="10800000">
            <a:off x="5292080" y="5229199"/>
            <a:ext cx="2592288" cy="1224136"/>
            <a:chOff x="4373031" y="3951057"/>
            <a:chExt cx="3206251" cy="1288564"/>
          </a:xfrm>
        </p:grpSpPr>
        <p:sp>
          <p:nvSpPr>
            <p:cNvPr id="5" name="Fumetto 3 4"/>
            <p:cNvSpPr/>
            <p:nvPr/>
          </p:nvSpPr>
          <p:spPr>
            <a:xfrm flipV="1">
              <a:off x="4373031" y="3951057"/>
              <a:ext cx="3206251" cy="1288564"/>
            </a:xfrm>
            <a:prstGeom prst="wedgeEllipseCallout">
              <a:avLst>
                <a:gd name="adj1" fmla="val 61631"/>
                <a:gd name="adj2" fmla="val 836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 rot="10800000">
              <a:off x="4380253" y="4116099"/>
              <a:ext cx="3109967" cy="97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5">
                      <a:lumMod val="50000"/>
                    </a:schemeClr>
                  </a:solidFill>
                </a:rPr>
                <a:t>Ora siamo pronti per raccontare alla classe le nostre ricerche</a:t>
              </a:r>
              <a:endParaRPr lang="it-IT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7" name="Titolo 7"/>
          <p:cNvSpPr>
            <a:spLocks noGrp="1"/>
          </p:cNvSpPr>
          <p:nvPr>
            <p:ph type="title"/>
          </p:nvPr>
        </p:nvSpPr>
        <p:spPr>
          <a:xfrm>
            <a:off x="1331640" y="0"/>
            <a:ext cx="6336704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Matematica e matematici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779838" y="369360"/>
            <a:ext cx="3960000" cy="6300000"/>
          </a:xfrm>
          <a:prstGeom prst="rect">
            <a:avLst/>
          </a:prstGeom>
          <a:ln>
            <a:solidFill>
              <a:srgbClr val="CC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o 6"/>
          <p:cNvGrpSpPr/>
          <p:nvPr/>
        </p:nvGrpSpPr>
        <p:grpSpPr>
          <a:xfrm>
            <a:off x="467544" y="332656"/>
            <a:ext cx="3960000" cy="6300000"/>
            <a:chOff x="467544" y="332656"/>
            <a:chExt cx="3960000" cy="6300000"/>
          </a:xfrm>
        </p:grpSpPr>
        <p:pic>
          <p:nvPicPr>
            <p:cNvPr id="4" name="Immagine 3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32656"/>
              <a:ext cx="3960000" cy="6300000"/>
            </a:xfrm>
            <a:prstGeom prst="rect">
              <a:avLst/>
            </a:prstGeom>
            <a:ln>
              <a:solidFill>
                <a:srgbClr val="0066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tangolo 5"/>
            <p:cNvSpPr/>
            <p:nvPr/>
          </p:nvSpPr>
          <p:spPr>
            <a:xfrm>
              <a:off x="755576" y="6021288"/>
              <a:ext cx="792088" cy="216024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7544" y="369360"/>
            <a:ext cx="3960000" cy="6300000"/>
          </a:xfrm>
          <a:prstGeom prst="rect">
            <a:avLst/>
          </a:prstGeom>
          <a:ln>
            <a:solidFill>
              <a:srgbClr val="CC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787900" y="369888"/>
            <a:ext cx="3960813" cy="6299200"/>
            <a:chOff x="3016" y="233"/>
            <a:chExt cx="2495" cy="3968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16" y="233"/>
              <a:ext cx="2495" cy="3968"/>
            </a:xfrm>
            <a:prstGeom prst="rect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6" y="233"/>
              <a:ext cx="2501" cy="3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2656"/>
            <a:ext cx="3960440" cy="6300000"/>
            <a:chOff x="395536" y="476670"/>
            <a:chExt cx="3960440" cy="61926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476670"/>
              <a:ext cx="3960000" cy="4835278"/>
            </a:xfrm>
            <a:prstGeom prst="rect">
              <a:avLst/>
            </a:prstGeom>
            <a:ln>
              <a:solidFill>
                <a:srgbClr val="0066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uppo 5"/>
            <p:cNvGrpSpPr/>
            <p:nvPr/>
          </p:nvGrpSpPr>
          <p:grpSpPr>
            <a:xfrm>
              <a:off x="395976" y="5200234"/>
              <a:ext cx="3960000" cy="1469126"/>
              <a:chOff x="250219" y="5133727"/>
              <a:chExt cx="3888432" cy="1469126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0219" y="5133727"/>
                <a:ext cx="3888432" cy="1469126"/>
              </a:xfrm>
              <a:prstGeom prst="rect">
                <a:avLst/>
              </a:prstGeom>
              <a:ln>
                <a:solidFill>
                  <a:srgbClr val="0066FF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793873">
                <a:off x="3064312" y="5766368"/>
                <a:ext cx="940056" cy="711025"/>
              </a:xfrm>
              <a:prstGeom prst="rect">
                <a:avLst/>
              </a:prstGeom>
              <a:ln>
                <a:solidFill>
                  <a:srgbClr val="0066FF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19872" y="4932442"/>
              <a:ext cx="864096" cy="281400"/>
            </a:xfrm>
            <a:prstGeom prst="rect">
              <a:avLst/>
            </a:prstGeom>
            <a:ln>
              <a:solidFill>
                <a:srgbClr val="0066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Gruppo 15"/>
          <p:cNvGrpSpPr/>
          <p:nvPr/>
        </p:nvGrpSpPr>
        <p:grpSpPr>
          <a:xfrm>
            <a:off x="4716016" y="332656"/>
            <a:ext cx="3960440" cy="6300000"/>
            <a:chOff x="4716016" y="188640"/>
            <a:chExt cx="3960440" cy="6300000"/>
          </a:xfrm>
          <a:effectLst>
            <a:outerShdw blurRad="50800" dist="76200" algn="l" rotWithShape="0">
              <a:prstClr val="black">
                <a:alpha val="40000"/>
              </a:prstClr>
            </a:outerShdw>
          </a:effectLst>
        </p:grpSpPr>
        <p:grpSp>
          <p:nvGrpSpPr>
            <p:cNvPr id="5" name="Gruppo 13"/>
            <p:cNvGrpSpPr/>
            <p:nvPr/>
          </p:nvGrpSpPr>
          <p:grpSpPr>
            <a:xfrm>
              <a:off x="4716016" y="585264"/>
              <a:ext cx="3960000" cy="5220000"/>
              <a:chOff x="4571999" y="548680"/>
              <a:chExt cx="4320480" cy="5400803"/>
            </a:xfrm>
          </p:grpSpPr>
          <p:grpSp>
            <p:nvGrpSpPr>
              <p:cNvPr id="6" name="Gruppo 11"/>
              <p:cNvGrpSpPr/>
              <p:nvPr/>
            </p:nvGrpSpPr>
            <p:grpSpPr>
              <a:xfrm>
                <a:off x="4571999" y="548680"/>
                <a:ext cx="4320480" cy="5400803"/>
                <a:chOff x="5060831" y="970167"/>
                <a:chExt cx="4181496" cy="5242391"/>
              </a:xfrm>
            </p:grpSpPr>
            <p:pic>
              <p:nvPicPr>
                <p:cNvPr id="1031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274848" y="970167"/>
                  <a:ext cx="2967479" cy="4297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2" name="Picture 8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060831" y="1459438"/>
                  <a:ext cx="1489220" cy="2365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3" name="Picture 9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269907" y="3905796"/>
                  <a:ext cx="3184278" cy="23067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rot="20687514">
                <a:off x="8131291" y="5249072"/>
                <a:ext cx="745232" cy="335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ttangolo 14"/>
            <p:cNvSpPr/>
            <p:nvPr/>
          </p:nvSpPr>
          <p:spPr>
            <a:xfrm>
              <a:off x="4716456" y="188640"/>
              <a:ext cx="3960000" cy="630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/>
          <p:nvPr/>
        </p:nvGrpSpPr>
        <p:grpSpPr>
          <a:xfrm>
            <a:off x="395976" y="369360"/>
            <a:ext cx="3960000" cy="6300000"/>
            <a:chOff x="251520" y="332656"/>
            <a:chExt cx="3960000" cy="63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uppo 7"/>
            <p:cNvGrpSpPr/>
            <p:nvPr/>
          </p:nvGrpSpPr>
          <p:grpSpPr>
            <a:xfrm>
              <a:off x="395536" y="332656"/>
              <a:ext cx="3780000" cy="6120000"/>
              <a:chOff x="323528" y="332656"/>
              <a:chExt cx="3543300" cy="6204156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528" y="332656"/>
                <a:ext cx="3543300" cy="527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0797808">
                <a:off x="2591608" y="5979815"/>
                <a:ext cx="936104" cy="419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9541623">
                <a:off x="834144" y="4766476"/>
                <a:ext cx="693091" cy="1770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26089" y="4797152"/>
                <a:ext cx="414917" cy="3960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7704" y="4941168"/>
                <a:ext cx="1019175" cy="800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ttangolo 8"/>
            <p:cNvSpPr/>
            <p:nvPr/>
          </p:nvSpPr>
          <p:spPr>
            <a:xfrm>
              <a:off x="251520" y="332656"/>
              <a:ext cx="3960000" cy="6300000"/>
            </a:xfrm>
            <a:prstGeom prst="rect">
              <a:avLst/>
            </a:prstGeom>
            <a:noFill/>
            <a:ln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16"/>
          <p:cNvGrpSpPr/>
          <p:nvPr/>
        </p:nvGrpSpPr>
        <p:grpSpPr>
          <a:xfrm>
            <a:off x="4716016" y="369360"/>
            <a:ext cx="3960000" cy="6300000"/>
            <a:chOff x="4716016" y="260648"/>
            <a:chExt cx="3960000" cy="6300000"/>
          </a:xfrm>
        </p:grpSpPr>
        <p:grpSp>
          <p:nvGrpSpPr>
            <p:cNvPr id="5" name="Gruppo 14"/>
            <p:cNvGrpSpPr/>
            <p:nvPr/>
          </p:nvGrpSpPr>
          <p:grpSpPr>
            <a:xfrm>
              <a:off x="4860032" y="332655"/>
              <a:ext cx="3600000" cy="6120000"/>
              <a:chOff x="4860032" y="332656"/>
              <a:chExt cx="3267844" cy="6001733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51111"/>
              <a:stretch>
                <a:fillRect/>
              </a:stretch>
            </p:blipFill>
            <p:spPr bwMode="auto">
              <a:xfrm>
                <a:off x="4860032" y="332656"/>
                <a:ext cx="3152775" cy="29523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60032" y="3356992"/>
                <a:ext cx="2048680" cy="19385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59" name="Picture 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rot="1903215">
                <a:off x="6948264" y="4005064"/>
                <a:ext cx="1179612" cy="2949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796136" y="5157192"/>
                <a:ext cx="2190820" cy="11771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6" name="Rettangolo 15"/>
            <p:cNvSpPr/>
            <p:nvPr/>
          </p:nvSpPr>
          <p:spPr>
            <a:xfrm>
              <a:off x="4716016" y="260648"/>
              <a:ext cx="3960000" cy="6300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533400" y="5949280"/>
            <a:ext cx="2094384" cy="64633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Assuefazione a compiti  abitudinari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27584" y="3356992"/>
            <a:ext cx="1800200" cy="9233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Insofferenza verso i compiti per casa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27584" y="4725144"/>
            <a:ext cx="1800200" cy="9233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matematica è noiosa: solo numeri e calcoli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27584" y="1988840"/>
            <a:ext cx="1800200" cy="9233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Insegnante percepito come autoritario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7544" y="1124744"/>
            <a:ext cx="3312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PUNTI </a:t>
            </a:r>
            <a:r>
              <a:rPr lang="it-IT" sz="2000" b="1" dirty="0" err="1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</a:t>
            </a:r>
            <a:r>
              <a:rPr lang="it-IT" sz="2000" b="1" dirty="0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CRITICITÀ EMERSI</a:t>
            </a:r>
          </a:p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076056" y="1124744"/>
            <a:ext cx="3312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POSSIBILI SOLUZIONI</a:t>
            </a:r>
          </a:p>
          <a:p>
            <a:endParaRPr lang="it-IT" dirty="0"/>
          </a:p>
        </p:txBody>
      </p:sp>
      <p:grpSp>
        <p:nvGrpSpPr>
          <p:cNvPr id="21" name="Gruppo 20"/>
          <p:cNvGrpSpPr/>
          <p:nvPr/>
        </p:nvGrpSpPr>
        <p:grpSpPr>
          <a:xfrm>
            <a:off x="2915816" y="1844824"/>
            <a:ext cx="5976144" cy="1224000"/>
            <a:chOff x="2915816" y="1844824"/>
            <a:chExt cx="5976144" cy="1224000"/>
          </a:xfrm>
        </p:grpSpPr>
        <p:sp>
          <p:nvSpPr>
            <p:cNvPr id="6" name="CasellaDiTesto 5"/>
            <p:cNvSpPr txBox="1"/>
            <p:nvPr/>
          </p:nvSpPr>
          <p:spPr>
            <a:xfrm>
              <a:off x="4211960" y="1844824"/>
              <a:ext cx="4680000" cy="1224000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L’insegnante non solo è un mediatore nel processo di apprendimento, </a:t>
              </a:r>
              <a:r>
                <a:rPr lang="it-IT" b="1" dirty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</a:t>
              </a:r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a vi partecipa: impara, sbaglia, ascolta, accoglie, crea e “disfa”, ricerca …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15" name="Freccia a destra 14"/>
            <p:cNvSpPr/>
            <p:nvPr/>
          </p:nvSpPr>
          <p:spPr>
            <a:xfrm>
              <a:off x="2915816" y="2276872"/>
              <a:ext cx="936104" cy="360040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915816" y="4869160"/>
            <a:ext cx="5976144" cy="646331"/>
            <a:chOff x="2915816" y="4869160"/>
            <a:chExt cx="5976144" cy="646331"/>
          </a:xfrm>
        </p:grpSpPr>
        <p:sp>
          <p:nvSpPr>
            <p:cNvPr id="5" name="CasellaDiTesto 4"/>
            <p:cNvSpPr txBox="1"/>
            <p:nvPr/>
          </p:nvSpPr>
          <p:spPr>
            <a:xfrm>
              <a:off x="4211960" y="4869160"/>
              <a:ext cx="4680000" cy="646331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La matematica permette di essere creativi: </a:t>
              </a:r>
            </a:p>
            <a:p>
              <a:pPr algn="ctr"/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la multidisciplinarità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18" name="Freccia a destra 17"/>
            <p:cNvSpPr/>
            <p:nvPr/>
          </p:nvSpPr>
          <p:spPr>
            <a:xfrm>
              <a:off x="2915816" y="5013176"/>
              <a:ext cx="936104" cy="360040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2915816" y="3369766"/>
            <a:ext cx="5976144" cy="923330"/>
            <a:chOff x="2915816" y="3369766"/>
            <a:chExt cx="5976144" cy="923330"/>
          </a:xfrm>
        </p:grpSpPr>
        <p:sp>
          <p:nvSpPr>
            <p:cNvPr id="17" name="Freccia a destra 16"/>
            <p:cNvSpPr/>
            <p:nvPr/>
          </p:nvSpPr>
          <p:spPr>
            <a:xfrm>
              <a:off x="2915816" y="3621217"/>
              <a:ext cx="936104" cy="360040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211960" y="3369766"/>
              <a:ext cx="4680000" cy="923330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Fare i compiti non significa necessariamente “eseguire”: la matematica è una chiave di lettura del mondo che ci circonda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108520" y="116632"/>
            <a:ext cx="9144000" cy="576064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Pianificare una strategia d’intervento</a:t>
            </a:r>
            <a:endParaRPr lang="it-IT" b="1" cap="none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2915816" y="5949280"/>
            <a:ext cx="5976144" cy="646331"/>
            <a:chOff x="2915816" y="5949280"/>
            <a:chExt cx="5976144" cy="646331"/>
          </a:xfrm>
        </p:grpSpPr>
        <p:sp>
          <p:nvSpPr>
            <p:cNvPr id="16" name="Freccia a destra 15"/>
            <p:cNvSpPr/>
            <p:nvPr/>
          </p:nvSpPr>
          <p:spPr>
            <a:xfrm>
              <a:off x="2915816" y="6093296"/>
              <a:ext cx="936104" cy="360040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211960" y="5949280"/>
              <a:ext cx="4680000" cy="646331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Sollecitare “il rischio”, sfidare i propri limiti: tutti possono farcela! 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8"/>
          <p:cNvGrpSpPr/>
          <p:nvPr/>
        </p:nvGrpSpPr>
        <p:grpSpPr>
          <a:xfrm>
            <a:off x="323968" y="369360"/>
            <a:ext cx="3960000" cy="6300000"/>
            <a:chOff x="251520" y="369360"/>
            <a:chExt cx="3960000" cy="6300000"/>
          </a:xfrm>
        </p:grpSpPr>
        <p:grpSp>
          <p:nvGrpSpPr>
            <p:cNvPr id="3" name="Gruppo 6"/>
            <p:cNvGrpSpPr/>
            <p:nvPr/>
          </p:nvGrpSpPr>
          <p:grpSpPr>
            <a:xfrm>
              <a:off x="349387" y="444423"/>
              <a:ext cx="3862133" cy="6008264"/>
              <a:chOff x="349387" y="455970"/>
              <a:chExt cx="4170551" cy="561469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9221" y="455970"/>
                <a:ext cx="3965675" cy="408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71866" y="3140968"/>
                <a:ext cx="648072" cy="729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10000"/>
              </a:blip>
              <a:srcRect/>
              <a:stretch>
                <a:fillRect/>
              </a:stretch>
            </p:blipFill>
            <p:spPr bwMode="auto">
              <a:xfrm rot="21144371">
                <a:off x="351246" y="4610411"/>
                <a:ext cx="3312368" cy="610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35896" y="4653136"/>
                <a:ext cx="795350" cy="1202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contrast="10000"/>
              </a:blip>
              <a:srcRect/>
              <a:stretch>
                <a:fillRect/>
              </a:stretch>
            </p:blipFill>
            <p:spPr bwMode="auto">
              <a:xfrm rot="21109125">
                <a:off x="349387" y="5466068"/>
                <a:ext cx="3372249" cy="604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Rettangolo 7"/>
            <p:cNvSpPr/>
            <p:nvPr/>
          </p:nvSpPr>
          <p:spPr>
            <a:xfrm>
              <a:off x="251520" y="369360"/>
              <a:ext cx="3960000" cy="6300000"/>
            </a:xfrm>
            <a:prstGeom prst="rect">
              <a:avLst/>
            </a:prstGeom>
            <a:noFill/>
            <a:ln>
              <a:solidFill>
                <a:srgbClr val="CC66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079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69360"/>
            <a:ext cx="3960000" cy="63000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8"/>
          <p:cNvGrpSpPr/>
          <p:nvPr/>
        </p:nvGrpSpPr>
        <p:grpSpPr>
          <a:xfrm>
            <a:off x="323968" y="369360"/>
            <a:ext cx="3960000" cy="6300000"/>
            <a:chOff x="251520" y="332656"/>
            <a:chExt cx="3960000" cy="6300000"/>
          </a:xfrm>
        </p:grpSpPr>
        <p:grpSp>
          <p:nvGrpSpPr>
            <p:cNvPr id="3" name="Gruppo 6"/>
            <p:cNvGrpSpPr/>
            <p:nvPr/>
          </p:nvGrpSpPr>
          <p:grpSpPr>
            <a:xfrm>
              <a:off x="323527" y="649635"/>
              <a:ext cx="3600401" cy="5659685"/>
              <a:chOff x="323527" y="649635"/>
              <a:chExt cx="3600401" cy="5659685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56226"/>
              <a:stretch>
                <a:fillRect/>
              </a:stretch>
            </p:blipFill>
            <p:spPr bwMode="auto">
              <a:xfrm>
                <a:off x="504453" y="3645024"/>
                <a:ext cx="3419475" cy="2664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1187624" y="1124744"/>
                <a:ext cx="2736304" cy="2586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23261"/>
              <a:stretch>
                <a:fillRect/>
              </a:stretch>
            </p:blipFill>
            <p:spPr bwMode="auto">
              <a:xfrm>
                <a:off x="395536" y="649635"/>
                <a:ext cx="2295525" cy="475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3527" y="1412776"/>
                <a:ext cx="1722647" cy="1316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" name="Rettangolo 7"/>
            <p:cNvSpPr/>
            <p:nvPr/>
          </p:nvSpPr>
          <p:spPr>
            <a:xfrm>
              <a:off x="251520" y="332656"/>
              <a:ext cx="3960000" cy="63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103" name="Picture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24" y="369360"/>
            <a:ext cx="3600000" cy="630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9360"/>
            <a:ext cx="3780000" cy="630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uppo 7"/>
          <p:cNvGrpSpPr/>
          <p:nvPr/>
        </p:nvGrpSpPr>
        <p:grpSpPr>
          <a:xfrm>
            <a:off x="4572440" y="369360"/>
            <a:ext cx="3960000" cy="6300000"/>
            <a:chOff x="4499992" y="260648"/>
            <a:chExt cx="3960000" cy="6300000"/>
          </a:xfrm>
        </p:grpSpPr>
        <p:grpSp>
          <p:nvGrpSpPr>
            <p:cNvPr id="3" name="Gruppo 5"/>
            <p:cNvGrpSpPr/>
            <p:nvPr/>
          </p:nvGrpSpPr>
          <p:grpSpPr>
            <a:xfrm>
              <a:off x="4716017" y="333344"/>
              <a:ext cx="3485409" cy="6192000"/>
              <a:chOff x="4716017" y="333344"/>
              <a:chExt cx="3485409" cy="6192000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16017" y="333344"/>
                <a:ext cx="3485409" cy="61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19832" y="4454982"/>
                <a:ext cx="1152128" cy="1854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43768" y="5912576"/>
                <a:ext cx="508333" cy="608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Rettangolo 6"/>
            <p:cNvSpPr/>
            <p:nvPr/>
          </p:nvSpPr>
          <p:spPr>
            <a:xfrm>
              <a:off x="4499992" y="260648"/>
              <a:ext cx="3960000" cy="6300000"/>
            </a:xfrm>
            <a:prstGeom prst="rect">
              <a:avLst/>
            </a:prstGeom>
            <a:noFill/>
            <a:ln>
              <a:solidFill>
                <a:srgbClr val="CC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ttangolo 8"/>
          <p:cNvSpPr/>
          <p:nvPr/>
        </p:nvSpPr>
        <p:spPr>
          <a:xfrm>
            <a:off x="251520" y="6341258"/>
            <a:ext cx="9361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Diego</a:t>
            </a:r>
            <a:endParaRPr lang="it-I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/>
          <p:cNvGrpSpPr/>
          <p:nvPr/>
        </p:nvGrpSpPr>
        <p:grpSpPr>
          <a:xfrm>
            <a:off x="467544" y="404662"/>
            <a:ext cx="4104456" cy="6300000"/>
            <a:chOff x="467544" y="260647"/>
            <a:chExt cx="4176464" cy="626469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755313">
              <a:off x="2797038" y="5872600"/>
              <a:ext cx="1790700" cy="428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4261" b="8065"/>
            <a:stretch>
              <a:fillRect/>
            </a:stretch>
          </p:blipFill>
          <p:spPr bwMode="auto">
            <a:xfrm>
              <a:off x="467544" y="260647"/>
              <a:ext cx="3456384" cy="57369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55776" y="2996952"/>
              <a:ext cx="2053596" cy="15659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ttangolo 9"/>
            <p:cNvSpPr/>
            <p:nvPr/>
          </p:nvSpPr>
          <p:spPr>
            <a:xfrm>
              <a:off x="467544" y="260648"/>
              <a:ext cx="4176464" cy="6264696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15"/>
          <p:cNvGrpSpPr/>
          <p:nvPr/>
        </p:nvGrpSpPr>
        <p:grpSpPr>
          <a:xfrm>
            <a:off x="4788024" y="404664"/>
            <a:ext cx="3960000" cy="6300000"/>
            <a:chOff x="4788024" y="188640"/>
            <a:chExt cx="3996000" cy="6300000"/>
          </a:xfrm>
        </p:grpSpPr>
        <p:grpSp>
          <p:nvGrpSpPr>
            <p:cNvPr id="4" name="Gruppo 12"/>
            <p:cNvGrpSpPr/>
            <p:nvPr/>
          </p:nvGrpSpPr>
          <p:grpSpPr>
            <a:xfrm>
              <a:off x="4932040" y="332656"/>
              <a:ext cx="3744000" cy="6012000"/>
              <a:chOff x="5153293" y="908720"/>
              <a:chExt cx="3379147" cy="4986858"/>
            </a:xfrm>
          </p:grpSpPr>
          <p:pic>
            <p:nvPicPr>
              <p:cNvPr id="6155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53293" y="4293096"/>
                <a:ext cx="3379147" cy="1602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4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08104" y="908720"/>
                <a:ext cx="2724150" cy="3495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ttangolo 14"/>
            <p:cNvSpPr/>
            <p:nvPr/>
          </p:nvSpPr>
          <p:spPr>
            <a:xfrm>
              <a:off x="4788024" y="188640"/>
              <a:ext cx="3996000" cy="63000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Rettangolo 16"/>
          <p:cNvSpPr/>
          <p:nvPr/>
        </p:nvSpPr>
        <p:spPr>
          <a:xfrm>
            <a:off x="7380312" y="6165304"/>
            <a:ext cx="12753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Beatrice</a:t>
            </a:r>
            <a:endParaRPr lang="it-IT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412200" y="332656"/>
            <a:ext cx="3960000" cy="6300000"/>
            <a:chOff x="2412200" y="332656"/>
            <a:chExt cx="3960000" cy="6300000"/>
          </a:xfrm>
        </p:grpSpPr>
        <p:grpSp>
          <p:nvGrpSpPr>
            <p:cNvPr id="2" name="Gruppo 5"/>
            <p:cNvGrpSpPr/>
            <p:nvPr/>
          </p:nvGrpSpPr>
          <p:grpSpPr>
            <a:xfrm>
              <a:off x="2412200" y="332656"/>
              <a:ext cx="3960000" cy="6300000"/>
              <a:chOff x="395536" y="332656"/>
              <a:chExt cx="3960000" cy="6300000"/>
            </a:xfrm>
          </p:grpSpPr>
          <p:grpSp>
            <p:nvGrpSpPr>
              <p:cNvPr id="3" name="Gruppo 3"/>
              <p:cNvGrpSpPr/>
              <p:nvPr/>
            </p:nvGrpSpPr>
            <p:grpSpPr>
              <a:xfrm>
                <a:off x="683568" y="404664"/>
                <a:ext cx="3381375" cy="6067425"/>
                <a:chOff x="683568" y="404664"/>
                <a:chExt cx="3381375" cy="6067425"/>
              </a:xfrm>
            </p:grpSpPr>
            <p:pic>
              <p:nvPicPr>
                <p:cNvPr id="717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83568" y="404664"/>
                  <a:ext cx="3381375" cy="6067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7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83568" y="5013176"/>
                  <a:ext cx="2627784" cy="1243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5" name="Rettangolo 4"/>
              <p:cNvSpPr/>
              <p:nvPr/>
            </p:nvSpPr>
            <p:spPr>
              <a:xfrm>
                <a:off x="395536" y="332656"/>
                <a:ext cx="3960000" cy="6300000"/>
              </a:xfrm>
              <a:prstGeom prst="rect">
                <a:avLst/>
              </a:prstGeom>
              <a:noFill/>
              <a:ln>
                <a:solidFill>
                  <a:srgbClr val="E94C0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" name="Rettangolo 6"/>
            <p:cNvSpPr/>
            <p:nvPr/>
          </p:nvSpPr>
          <p:spPr>
            <a:xfrm>
              <a:off x="4932040" y="6237312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215008" y="0"/>
            <a:ext cx="8928992" cy="841248"/>
          </a:xfrm>
        </p:spPr>
        <p:txBody>
          <a:bodyPr>
            <a:noAutofit/>
          </a:bodyPr>
          <a:lstStyle/>
          <a:p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Io e la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matematica…</a:t>
            </a:r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 tre anni dopo!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512" y="1104423"/>
            <a:ext cx="8784976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Lucida Handwriting" pitchFamily="66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accent5">
                    <a:lumMod val="50000"/>
                  </a:schemeClr>
                </a:solidFill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“Io da grande non so ancora cosa farò ma sicuramente non farò il matematico perché non voglio trascorrere 10 anni della mia vita a risolvere un problema!”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b="1" i="1" dirty="0" smtClean="0">
              <a:solidFill>
                <a:schemeClr val="accent5">
                  <a:lumMod val="50000"/>
                </a:schemeClr>
              </a:solidFill>
              <a:latin typeface="High Tower Text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“Anche se in matematica non sono tanto bravo è una materia che mi piace molto”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High Tower Text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“Durante l’anno abbiamo fatto ricerche, scoperto cose sconosciute e vissuto esperienze incredibili!”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High Tower Text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“A fine anno posso dire che io e la matematica siamo andati d’accordo”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High Tower Text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“Da grande aprirò una ditta d’informatica”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High Tower Text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“Per me l’aritmetica è come l’acqua: serve in tutte le nostre azioni quotidiane”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High Tower Text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“Con la matematica ora convivo bene, anche se a volte litigo un po’ con la</a:t>
            </a:r>
            <a:r>
              <a:rPr kumimoji="0" lang="it-IT" sz="2000" b="1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prova</a:t>
            </a:r>
            <a:r>
              <a:rPr kumimoji="0" lang="it-IT" sz="2000" b="1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High Tower Text" pitchFamily="18" charset="0"/>
                <a:ea typeface="Calibri" pitchFamily="34" charset="0"/>
                <a:cs typeface="Times New Roman" pitchFamily="18" charset="0"/>
              </a:rPr>
              <a:t>delle moltiplicazioni”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>
            <a:spLocks noGrp="1"/>
          </p:cNvSpPr>
          <p:nvPr>
            <p:ph type="title"/>
          </p:nvPr>
        </p:nvSpPr>
        <p:spPr>
          <a:xfrm>
            <a:off x="2035324" y="0"/>
            <a:ext cx="5073352" cy="762000"/>
          </a:xfrm>
        </p:spPr>
        <p:txBody>
          <a:bodyPr>
            <a:noAutofit/>
          </a:bodyPr>
          <a:lstStyle/>
          <a:p>
            <a:r>
              <a:rPr lang="it-IT" sz="3600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Principali testi consultati</a:t>
            </a:r>
            <a:endParaRPr lang="it-IT" sz="36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5" name="Picture 2" descr="Risultati immagini per il teorema del pappaga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572" y="1037345"/>
            <a:ext cx="1085074" cy="1743583"/>
          </a:xfrm>
          <a:prstGeom prst="rect">
            <a:avLst/>
          </a:prstGeom>
          <a:noFill/>
        </p:spPr>
      </p:pic>
      <p:pic>
        <p:nvPicPr>
          <p:cNvPr id="7" name="Picture 2" descr="Risultati immagini per anna cerasoli matema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1039504" cy="16893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Picture 6" descr="Immagine correl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1072619" cy="1800199"/>
          </a:xfrm>
          <a:prstGeom prst="rect">
            <a:avLst/>
          </a:prstGeom>
          <a:noFill/>
        </p:spPr>
      </p:pic>
      <p:pic>
        <p:nvPicPr>
          <p:cNvPr id="9" name="Picture 4" descr="Risultati immagini per flatlan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020791"/>
            <a:ext cx="1084644" cy="1688129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-36512" y="2852936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MATEMAGO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Anna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Cerasoli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Feltrinelli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Kids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, 2015.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93467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IL MAGO DEI NUMERI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Hans M.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Enzensberger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Einaudi Ragazzi, 2013.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983760" y="2852936"/>
            <a:ext cx="226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FLATLANDIA,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Edwin A. Abbott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GLI ADELPHI, 1993.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267744" y="2876743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IL TEOREMA DEL PAPPAGALLO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Denis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Guedj</a:t>
            </a: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TEA, 2014.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15" name="Picture 2" descr="Risultati immagini per crescere con il canto 1"/>
          <p:cNvPicPr>
            <a:picLocks noChangeAspect="1" noChangeArrowheads="1"/>
          </p:cNvPicPr>
          <p:nvPr/>
        </p:nvPicPr>
        <p:blipFill>
          <a:blip r:embed="rId6" cstate="print"/>
          <a:srcRect l="1887" r="25046" b="1797"/>
          <a:stretch>
            <a:fillRect/>
          </a:stretch>
        </p:blipFill>
        <p:spPr bwMode="auto">
          <a:xfrm>
            <a:off x="3746034" y="4293096"/>
            <a:ext cx="1041990" cy="1544464"/>
          </a:xfrm>
          <a:prstGeom prst="rect">
            <a:avLst/>
          </a:prstGeom>
          <a:noFill/>
        </p:spPr>
      </p:pic>
      <p:sp>
        <p:nvSpPr>
          <p:cNvPr id="16" name="CasellaDiTesto 15"/>
          <p:cNvSpPr txBox="1"/>
          <p:nvPr/>
        </p:nvSpPr>
        <p:spPr>
          <a:xfrm>
            <a:off x="2915816" y="593467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CRESCERE CON IL CANTO 1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M.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Spaccazocchi</a:t>
            </a: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Edizioni sonore, 2014.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17" name="Picture 4" descr="Risultati immagini per crescere con il canto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365104"/>
            <a:ext cx="1106731" cy="1512168"/>
          </a:xfrm>
          <a:prstGeom prst="rect">
            <a:avLst/>
          </a:prstGeom>
          <a:noFill/>
        </p:spPr>
      </p:pic>
      <p:sp>
        <p:nvSpPr>
          <p:cNvPr id="18" name="CasellaDiTesto 17"/>
          <p:cNvSpPr txBox="1"/>
          <p:nvPr/>
        </p:nvSpPr>
        <p:spPr>
          <a:xfrm>
            <a:off x="6444208" y="593467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IN MOVIMENTO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M.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Spaccazocchi</a:t>
            </a: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Edizioni sonore, 2014.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2050" name="Picture 2" descr="Risultati immagini per LUCA NOVELLI LEONARD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1052736"/>
            <a:ext cx="1112707" cy="1693788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4211960" y="2815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LEONARDO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 la penna che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disegna…</a:t>
            </a:r>
            <a:endParaRPr lang="it-IT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Luca Novelli</a:t>
            </a:r>
          </a:p>
          <a:p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Editoriale SCIENZA, 2003.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0"/>
            <a:ext cx="6591944" cy="685800"/>
          </a:xfrm>
        </p:spPr>
        <p:txBody>
          <a:bodyPr>
            <a:noAutofit/>
          </a:bodyPr>
          <a:lstStyle/>
          <a:p>
            <a:r>
              <a:rPr lang="it-IT" sz="3600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Principali siti internet </a:t>
            </a:r>
            <a:r>
              <a:rPr lang="it-IT" sz="3600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consultati</a:t>
            </a:r>
            <a:endParaRPr lang="it-IT" sz="3600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28800" y="762000"/>
            <a:ext cx="4944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  <a:hlinkClick r:id="rId2"/>
              </a:rPr>
              <a:t>www.mat.uniroma3.it/users/primaria</a:t>
            </a:r>
            <a:endParaRPr lang="it-IT" sz="2000" b="1" dirty="0" smtClean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www.code.org</a:t>
            </a: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www.programmailfuturo.it</a:t>
            </a: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www.piccolimatematici.it</a:t>
            </a: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www.robertosconocchini.it</a:t>
            </a:r>
          </a:p>
          <a:p>
            <a:r>
              <a:rPr lang="it-IT" sz="2000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www.peda.com </a:t>
            </a:r>
            <a:endParaRPr lang="it-IT" sz="2000" b="1" dirty="0">
              <a:solidFill>
                <a:schemeClr val="accent5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47800" y="56388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Felicia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Savino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, laureata in Economia e Commercio e in Scienze della Formazione Primaria, è insegnante dell’I.C. “A. Manzi” di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Villalba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di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Guidonia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latin typeface="Franklin Gothic Book" pitchFamily="34" charset="0"/>
              </a:rPr>
              <a:t> (Roma)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90600" y="2667000"/>
            <a:ext cx="7772400" cy="286232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Ringraziamento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. Il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mio percorso di insegnante è stato sempre ispirato da tutti coloro, docenti e colleghi di lavoro, che ho avuto la fortuna di incontrare nel mio cammino formativo e professionale. Parte del presente lavoro, in particolare, è stata da me realizzata in classe dopo aver frequentato il “Minicorso di Matematica ed Informatica nella scuola primaria”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nell’ambito del quale il prof. Marco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</a:rPr>
              <a:t>Liverani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mi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ha avviata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all’introduzione di informatica e 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</a:rPr>
              <a:t>coding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(programmazione) ai bambini.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Un ringraziamento particolare alla prof.ssa Ana Millan Gasca per avermi dato la possibilità di raccontare le mie esperienze e per aver seguito e curato la stesura del mio lavoro, mostrando sempre nei miei confronti fiducia e grande disponibilità.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131840" y="1484784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PUNTI </a:t>
            </a:r>
            <a:r>
              <a:rPr lang="it-IT" sz="2400" b="1" dirty="0" err="1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DI</a:t>
            </a:r>
            <a:r>
              <a:rPr lang="it-IT" sz="2400" b="1" dirty="0" smtClean="0">
                <a:ln w="1905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 FORZA</a:t>
            </a:r>
          </a:p>
          <a:p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itolo 19"/>
          <p:cNvSpPr txBox="1">
            <a:spLocks/>
          </p:cNvSpPr>
          <p:nvPr/>
        </p:nvSpPr>
        <p:spPr>
          <a:xfrm>
            <a:off x="108520" y="44624"/>
            <a:ext cx="9144000" cy="79208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4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  <a:ea typeface="+mj-ea"/>
                <a:cs typeface="+mj-cs"/>
              </a:rPr>
              <a:t>Pianificare una strategia d’intervento</a:t>
            </a:r>
            <a:endParaRPr lang="it-IT" sz="44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292080" y="3861048"/>
            <a:ext cx="3456384" cy="64633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</a:rPr>
              <a:t>Interesse e curiosità verso le nuove proposte 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59832" y="2996952"/>
            <a:ext cx="3456384" cy="64633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</a:rPr>
              <a:t>Predisposizione a svolgere attività di tipo cooperativo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7544" y="2348880"/>
            <a:ext cx="3456384" cy="36933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n w="1905"/>
                <a:solidFill>
                  <a:schemeClr val="accent5">
                    <a:lumMod val="50000"/>
                  </a:schemeClr>
                </a:solidFill>
              </a:rPr>
              <a:t>Buone abilità di base</a:t>
            </a:r>
            <a:endParaRPr lang="it-IT" b="1" dirty="0">
              <a:ln w="1905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698" name="Picture 2" descr="Risultati immagini per passiflora fi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149080"/>
            <a:ext cx="2880319" cy="19124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6084168" y="4509120"/>
            <a:ext cx="2664000" cy="923330"/>
            <a:chOff x="899592" y="5661248"/>
            <a:chExt cx="2592288" cy="923330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899592" y="5661248"/>
              <a:ext cx="2592288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DIAGRAMMI </a:t>
              </a:r>
            </a:p>
            <a:p>
              <a:r>
                <a:rPr lang="it-IT" b="1" dirty="0" err="1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DI</a:t>
              </a:r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 FLUSSO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E CODING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5" name="Immagine 14" descr="DIAGRAMMI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367" y="5733344"/>
              <a:ext cx="1118505" cy="792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uppo 25"/>
          <p:cNvGrpSpPr/>
          <p:nvPr/>
        </p:nvGrpSpPr>
        <p:grpSpPr>
          <a:xfrm>
            <a:off x="3275856" y="5733256"/>
            <a:ext cx="2664000" cy="923330"/>
            <a:chOff x="5868144" y="5589240"/>
            <a:chExt cx="2592288" cy="923330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5868144" y="5589240"/>
              <a:ext cx="2592288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MATEMATICA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         E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MATEMATICI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2299"/>
            <a:stretch>
              <a:fillRect/>
            </a:stretch>
          </p:blipFill>
          <p:spPr bwMode="auto">
            <a:xfrm>
              <a:off x="7308304" y="5661248"/>
              <a:ext cx="1080119" cy="7920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uppo 27"/>
          <p:cNvGrpSpPr/>
          <p:nvPr/>
        </p:nvGrpSpPr>
        <p:grpSpPr>
          <a:xfrm>
            <a:off x="323528" y="2865710"/>
            <a:ext cx="2664296" cy="923330"/>
            <a:chOff x="539552" y="2636912"/>
            <a:chExt cx="2664296" cy="923330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539552" y="2636912"/>
              <a:ext cx="2664296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MAPPE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IN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MATEMATICA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23" name="Immagine 22" descr="20141124_091709.jpg"/>
            <p:cNvPicPr>
              <a:picLocks noChangeAspect="1"/>
            </p:cNvPicPr>
            <p:nvPr/>
          </p:nvPicPr>
          <p:blipFill>
            <a:blip r:embed="rId4" cstate="print"/>
            <a:srcRect l="4257" r="6355"/>
            <a:stretch>
              <a:fillRect/>
            </a:stretch>
          </p:blipFill>
          <p:spPr>
            <a:xfrm>
              <a:off x="2267744" y="2836222"/>
              <a:ext cx="864096" cy="5800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7" name="Gruppo 26"/>
          <p:cNvGrpSpPr/>
          <p:nvPr/>
        </p:nvGrpSpPr>
        <p:grpSpPr>
          <a:xfrm>
            <a:off x="6156472" y="2865710"/>
            <a:ext cx="2664000" cy="923330"/>
            <a:chOff x="5220072" y="1052736"/>
            <a:chExt cx="2592288" cy="923330"/>
          </a:xfrm>
        </p:grpSpPr>
        <p:sp>
          <p:nvSpPr>
            <p:cNvPr id="8" name="CasellaDiTesto 7"/>
            <p:cNvSpPr txBox="1"/>
            <p:nvPr/>
          </p:nvSpPr>
          <p:spPr>
            <a:xfrm>
              <a:off x="5220072" y="1052736"/>
              <a:ext cx="2592288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IN VIAGGIO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VERSO IL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PIANETA MAT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24" name="Immagine 23" descr="20150204_15455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6789846" y="1283161"/>
              <a:ext cx="792088" cy="475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5" name="Immagine 24" descr="20170331_1259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075443" y="2981341"/>
            <a:ext cx="3024336" cy="190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uppo 30"/>
          <p:cNvGrpSpPr/>
          <p:nvPr/>
        </p:nvGrpSpPr>
        <p:grpSpPr>
          <a:xfrm>
            <a:off x="467544" y="4509120"/>
            <a:ext cx="2664000" cy="923330"/>
            <a:chOff x="6012160" y="4509119"/>
            <a:chExt cx="2664000" cy="923330"/>
          </a:xfrm>
        </p:grpSpPr>
        <p:sp>
          <p:nvSpPr>
            <p:cNvPr id="7" name="CasellaDiTesto 6"/>
            <p:cNvSpPr txBox="1"/>
            <p:nvPr/>
          </p:nvSpPr>
          <p:spPr>
            <a:xfrm>
              <a:off x="6012160" y="4509119"/>
              <a:ext cx="2664000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LE AVVENTURE DELL’ISPETTORE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NUMERIK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79113" t="16640" r="1607" b="60829"/>
            <a:stretch>
              <a:fillRect/>
            </a:stretch>
          </p:blipFill>
          <p:spPr bwMode="auto">
            <a:xfrm>
              <a:off x="8028385" y="4545215"/>
              <a:ext cx="522947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3" name="Gruppo 32"/>
          <p:cNvGrpSpPr/>
          <p:nvPr/>
        </p:nvGrpSpPr>
        <p:grpSpPr>
          <a:xfrm>
            <a:off x="5292080" y="1196752"/>
            <a:ext cx="2664000" cy="923330"/>
            <a:chOff x="6228184" y="2865710"/>
            <a:chExt cx="2664000" cy="923330"/>
          </a:xfrm>
        </p:grpSpPr>
        <p:sp>
          <p:nvSpPr>
            <p:cNvPr id="10" name="CasellaDiTesto 9"/>
            <p:cNvSpPr txBox="1"/>
            <p:nvPr/>
          </p:nvSpPr>
          <p:spPr>
            <a:xfrm>
              <a:off x="6228184" y="2865710"/>
              <a:ext cx="2664000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MOVIMENTO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         E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MANUALITÀ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32" name="Immagine 31" descr="20141213_180236.jpg"/>
            <p:cNvPicPr>
              <a:picLocks noChangeAspect="1"/>
            </p:cNvPicPr>
            <p:nvPr/>
          </p:nvPicPr>
          <p:blipFill>
            <a:blip r:embed="rId8" cstate="print"/>
            <a:srcRect l="5943" r="16797"/>
            <a:stretch>
              <a:fillRect/>
            </a:stretch>
          </p:blipFill>
          <p:spPr>
            <a:xfrm>
              <a:off x="7740352" y="2925032"/>
              <a:ext cx="1019833" cy="792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4" name="Gruppo 33"/>
          <p:cNvGrpSpPr/>
          <p:nvPr/>
        </p:nvGrpSpPr>
        <p:grpSpPr>
          <a:xfrm>
            <a:off x="1115616" y="1209526"/>
            <a:ext cx="2664296" cy="923330"/>
            <a:chOff x="1115616" y="1209526"/>
            <a:chExt cx="2664296" cy="923330"/>
          </a:xfrm>
        </p:grpSpPr>
        <p:sp>
          <p:nvSpPr>
            <p:cNvPr id="9" name="CasellaDiTesto 8">
              <a:hlinkClick r:id="rId9" action="ppaction://hlinksldjump"/>
            </p:cNvPr>
            <p:cNvSpPr txBox="1"/>
            <p:nvPr/>
          </p:nvSpPr>
          <p:spPr>
            <a:xfrm>
              <a:off x="1115616" y="1209526"/>
              <a:ext cx="2664296" cy="923330"/>
            </a:xfrm>
            <a:prstGeom prst="rect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PER COMINCIARE… MUSICA E </a:t>
              </a:r>
            </a:p>
            <a:p>
              <a:r>
                <a:rPr lang="it-IT" b="1" dirty="0" smtClean="0">
                  <a:ln w="1905"/>
                  <a:solidFill>
                    <a:schemeClr val="accent5">
                      <a:lumMod val="50000"/>
                    </a:schemeClr>
                  </a:solidFill>
                </a:rPr>
                <a:t>MATEMATICA!</a:t>
              </a:r>
              <a:endParaRPr lang="it-IT" b="1" dirty="0">
                <a:ln w="1905"/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30" name="Immagine 29" descr="IMG-20171112-WA0003.jpg"/>
            <p:cNvPicPr>
              <a:picLocks noChangeAspect="1"/>
            </p:cNvPicPr>
            <p:nvPr/>
          </p:nvPicPr>
          <p:blipFill>
            <a:blip r:embed="rId10" cstate="print"/>
            <a:srcRect t="33200" b="34250"/>
            <a:stretch>
              <a:fillRect/>
            </a:stretch>
          </p:blipFill>
          <p:spPr>
            <a:xfrm>
              <a:off x="2699792" y="1484784"/>
              <a:ext cx="995516" cy="5760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1331640" y="116632"/>
            <a:ext cx="5976664" cy="5760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Dalla </a:t>
            </a:r>
            <a:r>
              <a:rPr lang="it-IT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terza…</a:t>
            </a:r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 alla quinta!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716016" y="148478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chemeClr val="accent5">
                    <a:lumMod val="50000"/>
                  </a:schemeClr>
                </a:solidFill>
              </a:rPr>
              <a:t>1- Scopriamo insieme la “regola  matematica” nascosta nel brano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3789040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chemeClr val="accent5">
                    <a:lumMod val="50000"/>
                  </a:schemeClr>
                </a:solidFill>
              </a:rPr>
              <a:t>2 – Ora inventiamo una coreografia!</a:t>
            </a:r>
          </a:p>
        </p:txBody>
      </p:sp>
      <p:pic>
        <p:nvPicPr>
          <p:cNvPr id="10242" name="Picture 2" descr="Risultati immagini per crescere con il canto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4343">
            <a:off x="1074698" y="1371858"/>
            <a:ext cx="2168116" cy="2168116"/>
          </a:xfrm>
          <a:prstGeom prst="rect">
            <a:avLst/>
          </a:prstGeom>
          <a:noFill/>
        </p:spPr>
      </p:pic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0" y="67472"/>
            <a:ext cx="9144000" cy="8412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sz="4000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Per </a:t>
            </a:r>
            <a:r>
              <a:rPr lang="it-IT" sz="4000" b="1" cap="none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cominciare…</a:t>
            </a:r>
            <a:r>
              <a:rPr lang="it-IT" sz="4000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 musica e matematica!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4499992" y="3861048"/>
            <a:ext cx="3384376" cy="1440160"/>
            <a:chOff x="4283968" y="3501008"/>
            <a:chExt cx="3384376" cy="1440160"/>
          </a:xfrm>
        </p:grpSpPr>
        <p:sp>
          <p:nvSpPr>
            <p:cNvPr id="13" name="Fumetto 3 12"/>
            <p:cNvSpPr/>
            <p:nvPr/>
          </p:nvSpPr>
          <p:spPr>
            <a:xfrm>
              <a:off x="4283968" y="3501008"/>
              <a:ext cx="3384376" cy="1440160"/>
            </a:xfrm>
            <a:prstGeom prst="wedgeEllipseCallout">
              <a:avLst>
                <a:gd name="adj1" fmla="val 59819"/>
                <a:gd name="adj2" fmla="val 6913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644008" y="3717032"/>
              <a:ext cx="28083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>
                  <a:solidFill>
                    <a:schemeClr val="accent5">
                      <a:lumMod val="50000"/>
                    </a:schemeClr>
                  </a:solidFill>
                </a:rPr>
                <a:t>Anche la maestra balla!!!</a:t>
              </a:r>
              <a:endParaRPr lang="it-IT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395536" y="5750004"/>
            <a:ext cx="8064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Negli anni successivi questa modalità è stata riproposta con altri brani e coreografie, realizzate anche in palestra.</a:t>
            </a:r>
          </a:p>
          <a:p>
            <a:endParaRPr lang="it-IT" dirty="0"/>
          </a:p>
        </p:txBody>
      </p:sp>
      <p:pic>
        <p:nvPicPr>
          <p:cNvPr id="11" name="Immagine 10" descr="IMG-20171112-WA0003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 l="5406" t="17463" r="13098" b="66165"/>
          <a:stretch>
            <a:fillRect/>
          </a:stretch>
        </p:blipFill>
        <p:spPr>
          <a:xfrm>
            <a:off x="6156176" y="2636912"/>
            <a:ext cx="2520280" cy="9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isultati immagini per crescere con il canto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92774">
            <a:off x="3875919" y="1330420"/>
            <a:ext cx="1555110" cy="2124804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93" y="1628800"/>
            <a:ext cx="2628863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magine 12" descr="20150219_135730.jpg"/>
          <p:cNvPicPr>
            <a:picLocks noChangeAspect="1"/>
          </p:cNvPicPr>
          <p:nvPr/>
        </p:nvPicPr>
        <p:blipFill>
          <a:blip r:embed="rId4" cstate="print"/>
          <a:srcRect l="11455"/>
          <a:stretch>
            <a:fillRect/>
          </a:stretch>
        </p:blipFill>
        <p:spPr>
          <a:xfrm>
            <a:off x="6084168" y="1628800"/>
            <a:ext cx="2448272" cy="165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uppo 22"/>
          <p:cNvGrpSpPr/>
          <p:nvPr/>
        </p:nvGrpSpPr>
        <p:grpSpPr>
          <a:xfrm>
            <a:off x="539552" y="4509120"/>
            <a:ext cx="2917472" cy="1347848"/>
            <a:chOff x="251520" y="5085184"/>
            <a:chExt cx="2917472" cy="1347848"/>
          </a:xfrm>
        </p:grpSpPr>
        <p:pic>
          <p:nvPicPr>
            <p:cNvPr id="21" name="Immagine 20" descr="20171111_164451_HD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720224">
              <a:off x="1575392" y="5237832"/>
              <a:ext cx="1593600" cy="1195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Immagine 19" descr="20171111_164325_HD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0356898">
              <a:off x="251520" y="5085184"/>
              <a:ext cx="1595670" cy="11967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5301208"/>
            <a:ext cx="2448272" cy="1466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331640" y="-27384"/>
            <a:ext cx="6264696" cy="8412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Movimento e manualità </a:t>
            </a:r>
            <a:endParaRPr lang="it-IT" b="1" cap="none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71600" y="357301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… in palestra</a:t>
            </a:r>
            <a:endParaRPr lang="it-IT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27584" y="594928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figure con i </a:t>
            </a:r>
            <a:r>
              <a:rPr lang="it-IT" sz="2400" b="1" dirty="0" err="1" smtClean="0">
                <a:solidFill>
                  <a:schemeClr val="tx2">
                    <a:lumMod val="50000"/>
                  </a:schemeClr>
                </a:solidFill>
              </a:rPr>
              <a:t>nastri…</a:t>
            </a:r>
            <a:endParaRPr lang="it-IT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084168" y="3789040"/>
            <a:ext cx="2592288" cy="1296144"/>
            <a:chOff x="6084168" y="3789040"/>
            <a:chExt cx="2592288" cy="1296144"/>
          </a:xfrm>
        </p:grpSpPr>
        <p:sp>
          <p:nvSpPr>
            <p:cNvPr id="25" name="Fumetto 3 24"/>
            <p:cNvSpPr/>
            <p:nvPr/>
          </p:nvSpPr>
          <p:spPr>
            <a:xfrm>
              <a:off x="6084168" y="3789040"/>
              <a:ext cx="2592288" cy="1296144"/>
            </a:xfrm>
            <a:prstGeom prst="wedgeEllipseCallout">
              <a:avLst>
                <a:gd name="adj1" fmla="val -52320"/>
                <a:gd name="adj2" fmla="val 6702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6359943" y="3983462"/>
              <a:ext cx="21510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>
                  <a:solidFill>
                    <a:schemeClr val="accent5">
                      <a:lumMod val="50000"/>
                    </a:schemeClr>
                  </a:solidFill>
                </a:rPr>
                <a:t>Costruiamo il decametro</a:t>
              </a:r>
              <a:endParaRPr lang="it-IT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71111_171749_HDR.jpg"/>
          <p:cNvPicPr>
            <a:picLocks noChangeAspect="1"/>
          </p:cNvPicPr>
          <p:nvPr/>
        </p:nvPicPr>
        <p:blipFill>
          <a:blip r:embed="rId2" cstate="print"/>
          <a:srcRect l="6688" t="24800" r="3538" b="42650"/>
          <a:stretch>
            <a:fillRect/>
          </a:stretch>
        </p:blipFill>
        <p:spPr>
          <a:xfrm>
            <a:off x="179512" y="3717032"/>
            <a:ext cx="4248472" cy="1155286"/>
          </a:xfrm>
          <a:prstGeom prst="rect">
            <a:avLst/>
          </a:prstGeom>
        </p:spPr>
      </p:pic>
      <p:pic>
        <p:nvPicPr>
          <p:cNvPr id="4" name="Immagine 3" descr="20171111_171809_HDR.jpg"/>
          <p:cNvPicPr>
            <a:picLocks noChangeAspect="1"/>
          </p:cNvPicPr>
          <p:nvPr/>
        </p:nvPicPr>
        <p:blipFill>
          <a:blip r:embed="rId3" cstate="print"/>
          <a:srcRect t="18500" b="6951"/>
          <a:stretch>
            <a:fillRect/>
          </a:stretch>
        </p:blipFill>
        <p:spPr>
          <a:xfrm>
            <a:off x="2267744" y="4365104"/>
            <a:ext cx="3602599" cy="2014275"/>
          </a:xfrm>
          <a:prstGeom prst="rect">
            <a:avLst/>
          </a:prstGeom>
        </p:spPr>
      </p:pic>
      <p:pic>
        <p:nvPicPr>
          <p:cNvPr id="5" name="Immagine 4" descr="20171111_181232_HDR.jpg"/>
          <p:cNvPicPr>
            <a:picLocks noChangeAspect="1"/>
          </p:cNvPicPr>
          <p:nvPr/>
        </p:nvPicPr>
        <p:blipFill>
          <a:blip r:embed="rId4" cstate="print"/>
          <a:srcRect t="9051" b="17450"/>
          <a:stretch>
            <a:fillRect/>
          </a:stretch>
        </p:blipFill>
        <p:spPr>
          <a:xfrm>
            <a:off x="180933" y="1628800"/>
            <a:ext cx="3526971" cy="1944216"/>
          </a:xfrm>
          <a:prstGeom prst="rect">
            <a:avLst/>
          </a:prstGeom>
        </p:spPr>
      </p:pic>
      <p:pic>
        <p:nvPicPr>
          <p:cNvPr id="6" name="Immagine 5" descr="20171111_181339_HDR.jpg"/>
          <p:cNvPicPr>
            <a:picLocks noChangeAspect="1"/>
          </p:cNvPicPr>
          <p:nvPr/>
        </p:nvPicPr>
        <p:blipFill>
          <a:blip r:embed="rId5" cstate="print"/>
          <a:srcRect t="21650"/>
          <a:stretch>
            <a:fillRect/>
          </a:stretch>
        </p:blipFill>
        <p:spPr>
          <a:xfrm>
            <a:off x="4211960" y="5085184"/>
            <a:ext cx="2808312" cy="1650227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5580112" y="1628800"/>
            <a:ext cx="3054996" cy="2802753"/>
            <a:chOff x="4853036" y="1124744"/>
            <a:chExt cx="3054996" cy="28027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60032" y="1124744"/>
              <a:ext cx="3048000" cy="275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magine 7" descr="20171111_185021_HDR.jpg"/>
            <p:cNvPicPr>
              <a:picLocks noChangeAspect="1"/>
            </p:cNvPicPr>
            <p:nvPr/>
          </p:nvPicPr>
          <p:blipFill>
            <a:blip r:embed="rId7" cstate="print"/>
            <a:srcRect l="3538" t="20600" r="1963" b="68900"/>
            <a:stretch>
              <a:fillRect/>
            </a:stretch>
          </p:blipFill>
          <p:spPr>
            <a:xfrm rot="180444">
              <a:off x="4853036" y="3680549"/>
              <a:ext cx="2963374" cy="246948"/>
            </a:xfrm>
            <a:prstGeom prst="rect">
              <a:avLst/>
            </a:prstGeom>
          </p:spPr>
        </p:pic>
      </p:grp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52728" cy="576064"/>
          </a:xfrm>
        </p:spPr>
        <p:txBody>
          <a:bodyPr>
            <a:noAutofit/>
          </a:bodyPr>
          <a:lstStyle/>
          <a:p>
            <a:r>
              <a:rPr lang="it-IT" sz="4800" b="1" cap="none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itchFamily="34" charset="0"/>
              </a:rPr>
              <a:t>Movimento e manualità</a:t>
            </a:r>
            <a:endParaRPr lang="it-IT" sz="4800" b="1" cap="none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1520" y="879103"/>
            <a:ext cx="5960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 esempio: cerchio e circonferenza </a:t>
            </a:r>
            <a:r>
              <a:rPr lang="it-IT" sz="2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(quinta)</a:t>
            </a:r>
            <a:endParaRPr lang="it-IT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lo schema nuvole sfum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a="http://schemas.openxmlformats.org/drawingml/2006/main" xmlns="" xmlns:thm15="http://schemas.microsoft.com/office/thememl/2012/main" name="Office_13665568_TF03460508.potx" id="{1651D39A-72AF-4567-90D8-0CDDA50FF6B5}" vid="{25C9A413-95D3-4F6C-99AE-4E9D8F2F6FE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</TotalTime>
  <Words>1539</Words>
  <Application>Microsoft Macintosh PowerPoint</Application>
  <PresentationFormat>Presentazione su schermo (4:3)</PresentationFormat>
  <Paragraphs>235</Paragraphs>
  <Slides>47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Modello schema nuvole sfumate</vt:lpstr>
      <vt:lpstr>Diapositiva 1</vt:lpstr>
      <vt:lpstr>Diapositiva 2</vt:lpstr>
      <vt:lpstr>Incontrando i bambini in terza…</vt:lpstr>
      <vt:lpstr>Pianificare una strategia d’intervento</vt:lpstr>
      <vt:lpstr>Diapositiva 5</vt:lpstr>
      <vt:lpstr>Dalla terza… alla quinta!</vt:lpstr>
      <vt:lpstr>Per cominciare… musica e matematica!</vt:lpstr>
      <vt:lpstr>Movimento e manualità </vt:lpstr>
      <vt:lpstr>Movimento e manualità</vt:lpstr>
      <vt:lpstr>Diapositiva 10</vt:lpstr>
      <vt:lpstr>Diapositiva 11</vt:lpstr>
      <vt:lpstr>Diapositiva 12</vt:lpstr>
      <vt:lpstr>In viaggio verso il pianeta Mat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Diagrammi di flusso e coding</vt:lpstr>
      <vt:lpstr>Diagrammi di flusso e coding</vt:lpstr>
      <vt:lpstr>Diagrammi di flusso e coding</vt:lpstr>
      <vt:lpstr>Diagrammi di flusso e coding</vt:lpstr>
      <vt:lpstr>Diagrammi di flusso e coding</vt:lpstr>
      <vt:lpstr>Diagrammi di flusso e coding</vt:lpstr>
      <vt:lpstr>Diagrammi di flusso e coding</vt:lpstr>
      <vt:lpstr>Diagrammi di flusso e coding</vt:lpstr>
      <vt:lpstr>Diagrammi di flusso e coding</vt:lpstr>
      <vt:lpstr>Diagrammi di flusso e coding</vt:lpstr>
      <vt:lpstr>Matematica e matematici</vt:lpstr>
      <vt:lpstr>Matematica e matematici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Io e la matematica… tre anni dopo!</vt:lpstr>
      <vt:lpstr>Principali testi consultati</vt:lpstr>
      <vt:lpstr>Principali siti internet consultati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Feliciana</dc:creator>
  <cp:lastModifiedBy>Ana Millan Gasca</cp:lastModifiedBy>
  <cp:revision>191</cp:revision>
  <dcterms:created xsi:type="dcterms:W3CDTF">2017-12-19T20:09:19Z</dcterms:created>
  <dcterms:modified xsi:type="dcterms:W3CDTF">2017-12-19T20:16:35Z</dcterms:modified>
</cp:coreProperties>
</file>